
<file path=[Content_Types].xml><?xml version="1.0" encoding="utf-8"?>
<Types xmlns="http://schemas.openxmlformats.org/package/2006/content-types">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7"/>
  </p:notesMasterIdLst>
  <p:sldIdLst>
    <p:sldId id="256" r:id="rId5"/>
    <p:sldId id="280" r:id="rId6"/>
    <p:sldId id="257" r:id="rId7"/>
    <p:sldId id="259" r:id="rId8"/>
    <p:sldId id="260" r:id="rId9"/>
    <p:sldId id="258" r:id="rId10"/>
    <p:sldId id="262" r:id="rId11"/>
    <p:sldId id="261" r:id="rId12"/>
    <p:sldId id="263" r:id="rId13"/>
    <p:sldId id="264" r:id="rId14"/>
    <p:sldId id="265" r:id="rId15"/>
    <p:sldId id="282" r:id="rId16"/>
    <p:sldId id="266" r:id="rId17"/>
    <p:sldId id="274" r:id="rId18"/>
    <p:sldId id="267" r:id="rId19"/>
    <p:sldId id="268" r:id="rId20"/>
    <p:sldId id="269" r:id="rId21"/>
    <p:sldId id="273" r:id="rId22"/>
    <p:sldId id="275" r:id="rId23"/>
    <p:sldId id="277" r:id="rId24"/>
    <p:sldId id="283" r:id="rId25"/>
    <p:sldId id="279" r:id="rId26"/>
  </p:sldIdLst>
  <p:sldSz cx="10693400" cy="7562850"/>
  <p:notesSz cx="10693400" cy="7562850"/>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CB15909-3CF8-4ACA-9146-EF8FE1E43A0E}" v="686" dt="2025-02-21T08:42:15.455"/>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272" autoAdjust="0"/>
    <p:restoredTop sz="79552" autoAdjust="0"/>
  </p:normalViewPr>
  <p:slideViewPr>
    <p:cSldViewPr>
      <p:cViewPr varScale="1">
        <p:scale>
          <a:sx n="63" d="100"/>
          <a:sy n="63" d="100"/>
        </p:scale>
        <p:origin x="1656" y="72"/>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elly Lucking - Green Leek" userId="1ff5c4a5-f900-4d63-baca-7877377585e9" providerId="ADAL" clId="{ACB15909-3CF8-4ACA-9146-EF8FE1E43A0E}"/>
    <pc:docChg chg="undo custSel addSld delSld modSld">
      <pc:chgData name="Kelly Lucking - Green Leek" userId="1ff5c4a5-f900-4d63-baca-7877377585e9" providerId="ADAL" clId="{ACB15909-3CF8-4ACA-9146-EF8FE1E43A0E}" dt="2025-02-21T08:42:15.455" v="3130" actId="20577"/>
      <pc:docMkLst>
        <pc:docMk/>
      </pc:docMkLst>
      <pc:sldChg chg="addSp delSp modSp mod">
        <pc:chgData name="Kelly Lucking - Green Leek" userId="1ff5c4a5-f900-4d63-baca-7877377585e9" providerId="ADAL" clId="{ACB15909-3CF8-4ACA-9146-EF8FE1E43A0E}" dt="2025-02-21T07:22:05.505" v="42"/>
        <pc:sldMkLst>
          <pc:docMk/>
          <pc:sldMk cId="0" sldId="256"/>
        </pc:sldMkLst>
        <pc:spChg chg="mod">
          <ac:chgData name="Kelly Lucking - Green Leek" userId="1ff5c4a5-f900-4d63-baca-7877377585e9" providerId="ADAL" clId="{ACB15909-3CF8-4ACA-9146-EF8FE1E43A0E}" dt="2025-02-21T07:13:53.773" v="41" actId="20577"/>
          <ac:spMkLst>
            <pc:docMk/>
            <pc:sldMk cId="0" sldId="256"/>
            <ac:spMk id="2" creationId="{00000000-0000-0000-0000-000000000000}"/>
          </ac:spMkLst>
        </pc:spChg>
        <pc:spChg chg="mod">
          <ac:chgData name="Kelly Lucking - Green Leek" userId="1ff5c4a5-f900-4d63-baca-7877377585e9" providerId="ADAL" clId="{ACB15909-3CF8-4ACA-9146-EF8FE1E43A0E}" dt="2025-02-21T07:22:05.505" v="42"/>
          <ac:spMkLst>
            <pc:docMk/>
            <pc:sldMk cId="0" sldId="256"/>
            <ac:spMk id="7" creationId="{00000000-0000-0000-0000-000000000000}"/>
          </ac:spMkLst>
        </pc:spChg>
        <pc:spChg chg="del mod">
          <ac:chgData name="Kelly Lucking - Green Leek" userId="1ff5c4a5-f900-4d63-baca-7877377585e9" providerId="ADAL" clId="{ACB15909-3CF8-4ACA-9146-EF8FE1E43A0E}" dt="2025-02-21T07:12:47.661" v="4"/>
          <ac:spMkLst>
            <pc:docMk/>
            <pc:sldMk cId="0" sldId="256"/>
            <ac:spMk id="9" creationId="{D7A04615-4FDB-CFA9-5BF8-E5ABEE542475}"/>
          </ac:spMkLst>
        </pc:spChg>
        <pc:picChg chg="add del mod">
          <ac:chgData name="Kelly Lucking - Green Leek" userId="1ff5c4a5-f900-4d63-baca-7877377585e9" providerId="ADAL" clId="{ACB15909-3CF8-4ACA-9146-EF8FE1E43A0E}" dt="2025-02-21T07:12:49.752" v="5" actId="478"/>
          <ac:picMkLst>
            <pc:docMk/>
            <pc:sldMk cId="0" sldId="256"/>
            <ac:picMk id="1026" creationId="{EB8EEB9D-5CE8-1F71-F384-0A4CCCFFE470}"/>
          </ac:picMkLst>
        </pc:picChg>
        <pc:picChg chg="add mod">
          <ac:chgData name="Kelly Lucking - Green Leek" userId="1ff5c4a5-f900-4d63-baca-7877377585e9" providerId="ADAL" clId="{ACB15909-3CF8-4ACA-9146-EF8FE1E43A0E}" dt="2025-02-21T07:12:57.129" v="8" actId="14100"/>
          <ac:picMkLst>
            <pc:docMk/>
            <pc:sldMk cId="0" sldId="256"/>
            <ac:picMk id="1027" creationId="{D886608C-9C6B-3A12-C8C5-960C1AF5CD93}"/>
          </ac:picMkLst>
        </pc:picChg>
      </pc:sldChg>
      <pc:sldChg chg="modSp add del mod">
        <pc:chgData name="Kelly Lucking - Green Leek" userId="1ff5c4a5-f900-4d63-baca-7877377585e9" providerId="ADAL" clId="{ACB15909-3CF8-4ACA-9146-EF8FE1E43A0E}" dt="2025-02-21T07:40:42.795" v="50" actId="404"/>
        <pc:sldMkLst>
          <pc:docMk/>
          <pc:sldMk cId="0" sldId="257"/>
        </pc:sldMkLst>
        <pc:spChg chg="mod">
          <ac:chgData name="Kelly Lucking - Green Leek" userId="1ff5c4a5-f900-4d63-baca-7877377585e9" providerId="ADAL" clId="{ACB15909-3CF8-4ACA-9146-EF8FE1E43A0E}" dt="2025-02-21T07:40:42.795" v="50" actId="404"/>
          <ac:spMkLst>
            <pc:docMk/>
            <pc:sldMk cId="0" sldId="257"/>
            <ac:spMk id="3" creationId="{00000000-0000-0000-0000-000000000000}"/>
          </ac:spMkLst>
        </pc:spChg>
      </pc:sldChg>
      <pc:sldChg chg="modSp mod">
        <pc:chgData name="Kelly Lucking - Green Leek" userId="1ff5c4a5-f900-4d63-baca-7877377585e9" providerId="ADAL" clId="{ACB15909-3CF8-4ACA-9146-EF8FE1E43A0E}" dt="2025-02-21T07:46:27.588" v="233" actId="13926"/>
        <pc:sldMkLst>
          <pc:docMk/>
          <pc:sldMk cId="0" sldId="258"/>
        </pc:sldMkLst>
        <pc:spChg chg="mod">
          <ac:chgData name="Kelly Lucking - Green Leek" userId="1ff5c4a5-f900-4d63-baca-7877377585e9" providerId="ADAL" clId="{ACB15909-3CF8-4ACA-9146-EF8FE1E43A0E}" dt="2025-02-21T07:46:27.588" v="233" actId="13926"/>
          <ac:spMkLst>
            <pc:docMk/>
            <pc:sldMk cId="0" sldId="258"/>
            <ac:spMk id="3" creationId="{00000000-0000-0000-0000-000000000000}"/>
          </ac:spMkLst>
        </pc:spChg>
      </pc:sldChg>
      <pc:sldChg chg="addSp modSp mod">
        <pc:chgData name="Kelly Lucking - Green Leek" userId="1ff5c4a5-f900-4d63-baca-7877377585e9" providerId="ADAL" clId="{ACB15909-3CF8-4ACA-9146-EF8FE1E43A0E}" dt="2025-02-21T07:45:41.635" v="231" actId="20577"/>
        <pc:sldMkLst>
          <pc:docMk/>
          <pc:sldMk cId="0" sldId="260"/>
        </pc:sldMkLst>
        <pc:spChg chg="mod">
          <ac:chgData name="Kelly Lucking - Green Leek" userId="1ff5c4a5-f900-4d63-baca-7877377585e9" providerId="ADAL" clId="{ACB15909-3CF8-4ACA-9146-EF8FE1E43A0E}" dt="2025-02-21T07:45:41.635" v="231" actId="20577"/>
          <ac:spMkLst>
            <pc:docMk/>
            <pc:sldMk cId="0" sldId="260"/>
            <ac:spMk id="3" creationId="{00000000-0000-0000-0000-000000000000}"/>
          </ac:spMkLst>
        </pc:spChg>
        <pc:spChg chg="mod">
          <ac:chgData name="Kelly Lucking - Green Leek" userId="1ff5c4a5-f900-4d63-baca-7877377585e9" providerId="ADAL" clId="{ACB15909-3CF8-4ACA-9146-EF8FE1E43A0E}" dt="2025-02-21T07:45:30.337" v="230" actId="1076"/>
          <ac:spMkLst>
            <pc:docMk/>
            <pc:sldMk cId="0" sldId="260"/>
            <ac:spMk id="5" creationId="{A85F5278-848C-BE7B-394D-C1C838636B2F}"/>
          </ac:spMkLst>
        </pc:spChg>
        <pc:picChg chg="add mod">
          <ac:chgData name="Kelly Lucking - Green Leek" userId="1ff5c4a5-f900-4d63-baca-7877377585e9" providerId="ADAL" clId="{ACB15909-3CF8-4ACA-9146-EF8FE1E43A0E}" dt="2025-02-21T07:42:11.633" v="104" actId="1076"/>
          <ac:picMkLst>
            <pc:docMk/>
            <pc:sldMk cId="0" sldId="260"/>
            <ac:picMk id="7" creationId="{6BBDEA0F-E7FF-D85B-8C19-0D1C35AFAEEC}"/>
          </ac:picMkLst>
        </pc:picChg>
        <pc:picChg chg="add mod">
          <ac:chgData name="Kelly Lucking - Green Leek" userId="1ff5c4a5-f900-4d63-baca-7877377585e9" providerId="ADAL" clId="{ACB15909-3CF8-4ACA-9146-EF8FE1E43A0E}" dt="2025-02-21T07:44:59.288" v="196" actId="1076"/>
          <ac:picMkLst>
            <pc:docMk/>
            <pc:sldMk cId="0" sldId="260"/>
            <ac:picMk id="9" creationId="{3622D13B-E2D6-E441-73D1-087EDE4FB3B4}"/>
          </ac:picMkLst>
        </pc:picChg>
        <pc:picChg chg="add mod">
          <ac:chgData name="Kelly Lucking - Green Leek" userId="1ff5c4a5-f900-4d63-baca-7877377585e9" providerId="ADAL" clId="{ACB15909-3CF8-4ACA-9146-EF8FE1E43A0E}" dt="2025-02-21T07:44:55.129" v="195" actId="1076"/>
          <ac:picMkLst>
            <pc:docMk/>
            <pc:sldMk cId="0" sldId="260"/>
            <ac:picMk id="11" creationId="{1B310113-8298-B516-30D3-E91DEF4D5570}"/>
          </ac:picMkLst>
        </pc:picChg>
      </pc:sldChg>
      <pc:sldChg chg="modSp mod">
        <pc:chgData name="Kelly Lucking - Green Leek" userId="1ff5c4a5-f900-4d63-baca-7877377585e9" providerId="ADAL" clId="{ACB15909-3CF8-4ACA-9146-EF8FE1E43A0E}" dt="2025-02-21T07:48:46.914" v="327" actId="13926"/>
        <pc:sldMkLst>
          <pc:docMk/>
          <pc:sldMk cId="0" sldId="261"/>
        </pc:sldMkLst>
        <pc:spChg chg="mod">
          <ac:chgData name="Kelly Lucking - Green Leek" userId="1ff5c4a5-f900-4d63-baca-7877377585e9" providerId="ADAL" clId="{ACB15909-3CF8-4ACA-9146-EF8FE1E43A0E}" dt="2025-02-21T07:48:46.914" v="327" actId="13926"/>
          <ac:spMkLst>
            <pc:docMk/>
            <pc:sldMk cId="0" sldId="261"/>
            <ac:spMk id="3" creationId="{00000000-0000-0000-0000-000000000000}"/>
          </ac:spMkLst>
        </pc:spChg>
      </pc:sldChg>
      <pc:sldChg chg="modSp mod">
        <pc:chgData name="Kelly Lucking - Green Leek" userId="1ff5c4a5-f900-4d63-baca-7877377585e9" providerId="ADAL" clId="{ACB15909-3CF8-4ACA-9146-EF8FE1E43A0E}" dt="2025-02-21T07:47:53.711" v="281" actId="13926"/>
        <pc:sldMkLst>
          <pc:docMk/>
          <pc:sldMk cId="0" sldId="262"/>
        </pc:sldMkLst>
        <pc:spChg chg="mod">
          <ac:chgData name="Kelly Lucking - Green Leek" userId="1ff5c4a5-f900-4d63-baca-7877377585e9" providerId="ADAL" clId="{ACB15909-3CF8-4ACA-9146-EF8FE1E43A0E}" dt="2025-02-21T07:47:53.711" v="281" actId="13926"/>
          <ac:spMkLst>
            <pc:docMk/>
            <pc:sldMk cId="0" sldId="262"/>
            <ac:spMk id="3" creationId="{00000000-0000-0000-0000-000000000000}"/>
          </ac:spMkLst>
        </pc:spChg>
      </pc:sldChg>
      <pc:sldChg chg="addSp modSp mod">
        <pc:chgData name="Kelly Lucking - Green Leek" userId="1ff5c4a5-f900-4d63-baca-7877377585e9" providerId="ADAL" clId="{ACB15909-3CF8-4ACA-9146-EF8FE1E43A0E}" dt="2025-02-21T08:42:15.455" v="3130" actId="20577"/>
        <pc:sldMkLst>
          <pc:docMk/>
          <pc:sldMk cId="0" sldId="263"/>
        </pc:sldMkLst>
        <pc:spChg chg="mod">
          <ac:chgData name="Kelly Lucking - Green Leek" userId="1ff5c4a5-f900-4d63-baca-7877377585e9" providerId="ADAL" clId="{ACB15909-3CF8-4ACA-9146-EF8FE1E43A0E}" dt="2025-02-21T08:39:55.156" v="3091" actId="404"/>
          <ac:spMkLst>
            <pc:docMk/>
            <pc:sldMk cId="0" sldId="263"/>
            <ac:spMk id="3" creationId="{00000000-0000-0000-0000-000000000000}"/>
          </ac:spMkLst>
        </pc:spChg>
        <pc:graphicFrameChg chg="add mod modGraphic">
          <ac:chgData name="Kelly Lucking - Green Leek" userId="1ff5c4a5-f900-4d63-baca-7877377585e9" providerId="ADAL" clId="{ACB15909-3CF8-4ACA-9146-EF8FE1E43A0E}" dt="2025-02-21T08:42:15.455" v="3130" actId="20577"/>
          <ac:graphicFrameMkLst>
            <pc:docMk/>
            <pc:sldMk cId="0" sldId="263"/>
            <ac:graphicFrameMk id="4" creationId="{24B0B354-221C-829C-D231-8D0571D3EA3B}"/>
          </ac:graphicFrameMkLst>
        </pc:graphicFrameChg>
      </pc:sldChg>
      <pc:sldChg chg="modSp mod">
        <pc:chgData name="Kelly Lucking - Green Leek" userId="1ff5c4a5-f900-4d63-baca-7877377585e9" providerId="ADAL" clId="{ACB15909-3CF8-4ACA-9146-EF8FE1E43A0E}" dt="2025-02-21T08:13:32.639" v="548" actId="13926"/>
        <pc:sldMkLst>
          <pc:docMk/>
          <pc:sldMk cId="0" sldId="264"/>
        </pc:sldMkLst>
        <pc:spChg chg="mod">
          <ac:chgData name="Kelly Lucking - Green Leek" userId="1ff5c4a5-f900-4d63-baca-7877377585e9" providerId="ADAL" clId="{ACB15909-3CF8-4ACA-9146-EF8FE1E43A0E}" dt="2025-02-21T08:13:32.639" v="548" actId="13926"/>
          <ac:spMkLst>
            <pc:docMk/>
            <pc:sldMk cId="0" sldId="264"/>
            <ac:spMk id="2" creationId="{00000000-0000-0000-0000-000000000000}"/>
          </ac:spMkLst>
        </pc:spChg>
      </pc:sldChg>
      <pc:sldChg chg="modSp mod">
        <pc:chgData name="Kelly Lucking - Green Leek" userId="1ff5c4a5-f900-4d63-baca-7877377585e9" providerId="ADAL" clId="{ACB15909-3CF8-4ACA-9146-EF8FE1E43A0E}" dt="2025-02-21T08:15:03.827" v="716" actId="13926"/>
        <pc:sldMkLst>
          <pc:docMk/>
          <pc:sldMk cId="0" sldId="265"/>
        </pc:sldMkLst>
        <pc:spChg chg="mod">
          <ac:chgData name="Kelly Lucking - Green Leek" userId="1ff5c4a5-f900-4d63-baca-7877377585e9" providerId="ADAL" clId="{ACB15909-3CF8-4ACA-9146-EF8FE1E43A0E}" dt="2025-02-21T08:15:03.827" v="716" actId="13926"/>
          <ac:spMkLst>
            <pc:docMk/>
            <pc:sldMk cId="0" sldId="265"/>
            <ac:spMk id="3" creationId="{00000000-0000-0000-0000-000000000000}"/>
          </ac:spMkLst>
        </pc:spChg>
      </pc:sldChg>
      <pc:sldChg chg="modSp mod">
        <pc:chgData name="Kelly Lucking - Green Leek" userId="1ff5c4a5-f900-4d63-baca-7877377585e9" providerId="ADAL" clId="{ACB15909-3CF8-4ACA-9146-EF8FE1E43A0E}" dt="2025-02-21T08:20:52.419" v="1230" actId="13926"/>
        <pc:sldMkLst>
          <pc:docMk/>
          <pc:sldMk cId="0" sldId="266"/>
        </pc:sldMkLst>
        <pc:spChg chg="mod">
          <ac:chgData name="Kelly Lucking - Green Leek" userId="1ff5c4a5-f900-4d63-baca-7877377585e9" providerId="ADAL" clId="{ACB15909-3CF8-4ACA-9146-EF8FE1E43A0E}" dt="2025-02-21T08:20:52.419" v="1230" actId="13926"/>
          <ac:spMkLst>
            <pc:docMk/>
            <pc:sldMk cId="0" sldId="266"/>
            <ac:spMk id="3" creationId="{00000000-0000-0000-0000-000000000000}"/>
          </ac:spMkLst>
        </pc:spChg>
      </pc:sldChg>
      <pc:sldChg chg="modSp mod">
        <pc:chgData name="Kelly Lucking - Green Leek" userId="1ff5c4a5-f900-4d63-baca-7877377585e9" providerId="ADAL" clId="{ACB15909-3CF8-4ACA-9146-EF8FE1E43A0E}" dt="2025-02-21T08:21:59.901" v="1273" actId="13926"/>
        <pc:sldMkLst>
          <pc:docMk/>
          <pc:sldMk cId="0" sldId="267"/>
        </pc:sldMkLst>
        <pc:spChg chg="mod">
          <ac:chgData name="Kelly Lucking - Green Leek" userId="1ff5c4a5-f900-4d63-baca-7877377585e9" providerId="ADAL" clId="{ACB15909-3CF8-4ACA-9146-EF8FE1E43A0E}" dt="2025-02-21T08:21:59.901" v="1273" actId="13926"/>
          <ac:spMkLst>
            <pc:docMk/>
            <pc:sldMk cId="0" sldId="267"/>
            <ac:spMk id="3" creationId="{00000000-0000-0000-0000-000000000000}"/>
          </ac:spMkLst>
        </pc:spChg>
      </pc:sldChg>
      <pc:sldChg chg="modSp mod">
        <pc:chgData name="Kelly Lucking - Green Leek" userId="1ff5c4a5-f900-4d63-baca-7877377585e9" providerId="ADAL" clId="{ACB15909-3CF8-4ACA-9146-EF8FE1E43A0E}" dt="2025-02-21T08:24:48.586" v="1278" actId="20577"/>
        <pc:sldMkLst>
          <pc:docMk/>
          <pc:sldMk cId="0" sldId="269"/>
        </pc:sldMkLst>
        <pc:spChg chg="mod">
          <ac:chgData name="Kelly Lucking - Green Leek" userId="1ff5c4a5-f900-4d63-baca-7877377585e9" providerId="ADAL" clId="{ACB15909-3CF8-4ACA-9146-EF8FE1E43A0E}" dt="2025-02-21T08:24:48.586" v="1278" actId="20577"/>
          <ac:spMkLst>
            <pc:docMk/>
            <pc:sldMk cId="0" sldId="269"/>
            <ac:spMk id="3" creationId="{00000000-0000-0000-0000-000000000000}"/>
          </ac:spMkLst>
        </pc:spChg>
      </pc:sldChg>
      <pc:sldChg chg="modSp mod">
        <pc:chgData name="Kelly Lucking - Green Leek" userId="1ff5c4a5-f900-4d63-baca-7877377585e9" providerId="ADAL" clId="{ACB15909-3CF8-4ACA-9146-EF8FE1E43A0E}" dt="2025-02-21T08:27:43.100" v="1777" actId="20577"/>
        <pc:sldMkLst>
          <pc:docMk/>
          <pc:sldMk cId="0" sldId="273"/>
        </pc:sldMkLst>
        <pc:spChg chg="mod">
          <ac:chgData name="Kelly Lucking - Green Leek" userId="1ff5c4a5-f900-4d63-baca-7877377585e9" providerId="ADAL" clId="{ACB15909-3CF8-4ACA-9146-EF8FE1E43A0E}" dt="2025-02-21T08:27:43.100" v="1777" actId="20577"/>
          <ac:spMkLst>
            <pc:docMk/>
            <pc:sldMk cId="0" sldId="273"/>
            <ac:spMk id="3" creationId="{00000000-0000-0000-0000-000000000000}"/>
          </ac:spMkLst>
        </pc:spChg>
      </pc:sldChg>
      <pc:sldChg chg="modSp mod">
        <pc:chgData name="Kelly Lucking - Green Leek" userId="1ff5c4a5-f900-4d63-baca-7877377585e9" providerId="ADAL" clId="{ACB15909-3CF8-4ACA-9146-EF8FE1E43A0E}" dt="2025-02-21T08:29:16.869" v="1958" actId="2711"/>
        <pc:sldMkLst>
          <pc:docMk/>
          <pc:sldMk cId="0" sldId="275"/>
        </pc:sldMkLst>
        <pc:spChg chg="mod">
          <ac:chgData name="Kelly Lucking - Green Leek" userId="1ff5c4a5-f900-4d63-baca-7877377585e9" providerId="ADAL" clId="{ACB15909-3CF8-4ACA-9146-EF8FE1E43A0E}" dt="2025-02-21T08:29:16.869" v="1958" actId="2711"/>
          <ac:spMkLst>
            <pc:docMk/>
            <pc:sldMk cId="0" sldId="275"/>
            <ac:spMk id="3" creationId="{00000000-0000-0000-0000-000000000000}"/>
          </ac:spMkLst>
        </pc:spChg>
      </pc:sldChg>
      <pc:sldChg chg="addSp delSp modSp mod">
        <pc:chgData name="Kelly Lucking - Green Leek" userId="1ff5c4a5-f900-4d63-baca-7877377585e9" providerId="ADAL" clId="{ACB15909-3CF8-4ACA-9146-EF8FE1E43A0E}" dt="2025-02-21T08:35:19.168" v="2434" actId="14100"/>
        <pc:sldMkLst>
          <pc:docMk/>
          <pc:sldMk cId="0" sldId="279"/>
        </pc:sldMkLst>
        <pc:spChg chg="mod">
          <ac:chgData name="Kelly Lucking - Green Leek" userId="1ff5c4a5-f900-4d63-baca-7877377585e9" providerId="ADAL" clId="{ACB15909-3CF8-4ACA-9146-EF8FE1E43A0E}" dt="2025-02-21T08:34:54.477" v="2429" actId="20577"/>
          <ac:spMkLst>
            <pc:docMk/>
            <pc:sldMk cId="0" sldId="279"/>
            <ac:spMk id="3" creationId="{00000000-0000-0000-0000-000000000000}"/>
          </ac:spMkLst>
        </pc:spChg>
        <pc:spChg chg="add del mod">
          <ac:chgData name="Kelly Lucking - Green Leek" userId="1ff5c4a5-f900-4d63-baca-7877377585e9" providerId="ADAL" clId="{ACB15909-3CF8-4ACA-9146-EF8FE1E43A0E}" dt="2025-02-21T08:35:13.875" v="2432"/>
          <ac:spMkLst>
            <pc:docMk/>
            <pc:sldMk cId="0" sldId="279"/>
            <ac:spMk id="6" creationId="{CF9ACE5C-AE7A-A5A0-CAD5-8C2F06011439}"/>
          </ac:spMkLst>
        </pc:spChg>
        <pc:spChg chg="add mod">
          <ac:chgData name="Kelly Lucking - Green Leek" userId="1ff5c4a5-f900-4d63-baca-7877377585e9" providerId="ADAL" clId="{ACB15909-3CF8-4ACA-9146-EF8FE1E43A0E}" dt="2025-02-21T08:35:19.168" v="2434" actId="14100"/>
          <ac:spMkLst>
            <pc:docMk/>
            <pc:sldMk cId="0" sldId="279"/>
            <ac:spMk id="8" creationId="{0A27EBD6-2D08-A67B-A625-5B7768CA9A33}"/>
          </ac:spMkLst>
        </pc:spChg>
      </pc:sldChg>
      <pc:sldChg chg="delSp modSp mod">
        <pc:chgData name="Kelly Lucking - Green Leek" userId="1ff5c4a5-f900-4d63-baca-7877377585e9" providerId="ADAL" clId="{ACB15909-3CF8-4ACA-9146-EF8FE1E43A0E}" dt="2025-02-21T08:16:47.091" v="945" actId="478"/>
        <pc:sldMkLst>
          <pc:docMk/>
          <pc:sldMk cId="792251086" sldId="282"/>
        </pc:sldMkLst>
        <pc:spChg chg="del mod">
          <ac:chgData name="Kelly Lucking - Green Leek" userId="1ff5c4a5-f900-4d63-baca-7877377585e9" providerId="ADAL" clId="{ACB15909-3CF8-4ACA-9146-EF8FE1E43A0E}" dt="2025-02-21T08:16:47.091" v="945" actId="478"/>
          <ac:spMkLst>
            <pc:docMk/>
            <pc:sldMk cId="792251086" sldId="282"/>
            <ac:spMk id="3" creationId="{00000000-0000-0000-0000-000000000000}"/>
          </ac:spMkLst>
        </pc:spChg>
        <pc:spChg chg="mod">
          <ac:chgData name="Kelly Lucking - Green Leek" userId="1ff5c4a5-f900-4d63-baca-7877377585e9" providerId="ADAL" clId="{ACB15909-3CF8-4ACA-9146-EF8FE1E43A0E}" dt="2025-02-21T08:16:36.824" v="944" actId="20577"/>
          <ac:spMkLst>
            <pc:docMk/>
            <pc:sldMk cId="792251086" sldId="282"/>
            <ac:spMk id="6" creationId="{4C17A881-9236-D643-7F3F-89E685D11B72}"/>
          </ac:spMkLst>
        </pc:spChg>
      </pc:sldChg>
      <pc:sldChg chg="modSp mod">
        <pc:chgData name="Kelly Lucking - Green Leek" userId="1ff5c4a5-f900-4d63-baca-7877377585e9" providerId="ADAL" clId="{ACB15909-3CF8-4ACA-9146-EF8FE1E43A0E}" dt="2025-02-21T08:33:26.801" v="2427" actId="13926"/>
        <pc:sldMkLst>
          <pc:docMk/>
          <pc:sldMk cId="1503308385" sldId="283"/>
        </pc:sldMkLst>
        <pc:spChg chg="mod">
          <ac:chgData name="Kelly Lucking - Green Leek" userId="1ff5c4a5-f900-4d63-baca-7877377585e9" providerId="ADAL" clId="{ACB15909-3CF8-4ACA-9146-EF8FE1E43A0E}" dt="2025-02-21T08:33:26.801" v="2427" actId="13926"/>
          <ac:spMkLst>
            <pc:docMk/>
            <pc:sldMk cId="1503308385" sldId="283"/>
            <ac:spMk id="3" creationId="{0D7BE910-07F5-47B0-ABB9-5F6E7881F69E}"/>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5A21C0D-71E4-43F0-8BD8-2CDA7514D305}" type="doc">
      <dgm:prSet loTypeId="urn:microsoft.com/office/officeart/2005/8/layout/chevron1" loCatId="process" qsTypeId="urn:microsoft.com/office/officeart/2005/8/quickstyle/simple1" qsCatId="simple" csTypeId="urn:microsoft.com/office/officeart/2005/8/colors/accent1_2" csCatId="accent1" phldr="1"/>
      <dgm:spPr/>
    </dgm:pt>
    <dgm:pt modelId="{4FE9A7B8-21F1-4DF3-A37F-218D467E9A6B}">
      <dgm:prSet phldrT="[Text]" custT="1"/>
      <dgm:spPr/>
      <dgm:t>
        <a:bodyPr/>
        <a:lstStyle/>
        <a:p>
          <a:r>
            <a:rPr lang="en-GB" sz="1600" dirty="0"/>
            <a:t>Lack of progress despite Adaptive Teaching.</a:t>
          </a:r>
        </a:p>
      </dgm:t>
    </dgm:pt>
    <dgm:pt modelId="{C4B5249A-68A1-4907-9983-4D91D4425FD8}" type="parTrans" cxnId="{AB305675-636B-43DD-829A-EE6B57027AC3}">
      <dgm:prSet/>
      <dgm:spPr/>
      <dgm:t>
        <a:bodyPr/>
        <a:lstStyle/>
        <a:p>
          <a:endParaRPr lang="en-GB"/>
        </a:p>
      </dgm:t>
    </dgm:pt>
    <dgm:pt modelId="{69A76698-71BE-41F1-AC46-EB086562E64B}" type="sibTrans" cxnId="{AB305675-636B-43DD-829A-EE6B57027AC3}">
      <dgm:prSet/>
      <dgm:spPr/>
      <dgm:t>
        <a:bodyPr/>
        <a:lstStyle/>
        <a:p>
          <a:endParaRPr lang="en-GB"/>
        </a:p>
      </dgm:t>
    </dgm:pt>
    <dgm:pt modelId="{4675056D-B3C6-44F4-8442-EB0380332211}">
      <dgm:prSet phldrT="[Text]" custT="1"/>
      <dgm:spPr/>
      <dgm:t>
        <a:bodyPr/>
        <a:lstStyle/>
        <a:p>
          <a:r>
            <a:rPr lang="en-GB" sz="1400" dirty="0"/>
            <a:t>Initial Concern form completed by class teacher compiling evidence:</a:t>
          </a:r>
        </a:p>
        <a:p>
          <a:r>
            <a:rPr lang="en-GB" sz="1400" u="none" dirty="0"/>
            <a:t>Background information, Assessment data, </a:t>
          </a:r>
          <a:r>
            <a:rPr lang="en-GB" sz="1400" dirty="0"/>
            <a:t>strategies tried, observations, discussions with parents.</a:t>
          </a:r>
        </a:p>
      </dgm:t>
    </dgm:pt>
    <dgm:pt modelId="{4EFCCC54-D312-4F32-86D0-FE3F3A9C85D8}" type="parTrans" cxnId="{240DED89-C3B9-480A-909E-4240C4911D64}">
      <dgm:prSet/>
      <dgm:spPr/>
      <dgm:t>
        <a:bodyPr/>
        <a:lstStyle/>
        <a:p>
          <a:endParaRPr lang="en-GB"/>
        </a:p>
      </dgm:t>
    </dgm:pt>
    <dgm:pt modelId="{17564BCF-CAA6-4AE9-85BF-695230B84BB1}" type="sibTrans" cxnId="{240DED89-C3B9-480A-909E-4240C4911D64}">
      <dgm:prSet/>
      <dgm:spPr/>
      <dgm:t>
        <a:bodyPr/>
        <a:lstStyle/>
        <a:p>
          <a:endParaRPr lang="en-GB"/>
        </a:p>
      </dgm:t>
    </dgm:pt>
    <dgm:pt modelId="{7CFA836C-C96A-43B2-9A2C-9E13D9915FAA}">
      <dgm:prSet phldrT="[Text]" custT="1"/>
      <dgm:spPr/>
      <dgm:t>
        <a:bodyPr/>
        <a:lstStyle/>
        <a:p>
          <a:r>
            <a:rPr lang="en-GB" sz="1400" dirty="0"/>
            <a:t>SENDCo observes child and meets parents/carers.   Decision made as to whether an IEP is appropriate.  Child added to SEND register if agreed with all parties. This is continually reviewed </a:t>
          </a:r>
          <a:r>
            <a:rPr lang="en-GB" sz="1200" dirty="0"/>
            <a:t>. </a:t>
          </a:r>
        </a:p>
      </dgm:t>
    </dgm:pt>
    <dgm:pt modelId="{F55769AB-ADD4-49CC-854C-DCF1967952A4}" type="parTrans" cxnId="{0AE929E7-BD9E-42FB-AE8C-E801EA2A99E8}">
      <dgm:prSet/>
      <dgm:spPr/>
      <dgm:t>
        <a:bodyPr/>
        <a:lstStyle/>
        <a:p>
          <a:endParaRPr lang="en-GB"/>
        </a:p>
      </dgm:t>
    </dgm:pt>
    <dgm:pt modelId="{5DE78EC8-FA70-47C7-92E8-B4090F816247}" type="sibTrans" cxnId="{0AE929E7-BD9E-42FB-AE8C-E801EA2A99E8}">
      <dgm:prSet/>
      <dgm:spPr/>
      <dgm:t>
        <a:bodyPr/>
        <a:lstStyle/>
        <a:p>
          <a:endParaRPr lang="en-GB"/>
        </a:p>
      </dgm:t>
    </dgm:pt>
    <dgm:pt modelId="{B9241EF8-2EF0-4FE9-A9B7-522C8FD672F8}" type="pres">
      <dgm:prSet presAssocID="{C5A21C0D-71E4-43F0-8BD8-2CDA7514D305}" presName="Name0" presStyleCnt="0">
        <dgm:presLayoutVars>
          <dgm:dir/>
          <dgm:animLvl val="lvl"/>
          <dgm:resizeHandles val="exact"/>
        </dgm:presLayoutVars>
      </dgm:prSet>
      <dgm:spPr/>
    </dgm:pt>
    <dgm:pt modelId="{EB775446-D600-4D86-AA84-3E5C3D97BAFC}" type="pres">
      <dgm:prSet presAssocID="{4FE9A7B8-21F1-4DF3-A37F-218D467E9A6B}" presName="parTxOnly" presStyleLbl="node1" presStyleIdx="0" presStyleCnt="3" custLinFactNeighborX="52417" custLinFactNeighborY="0">
        <dgm:presLayoutVars>
          <dgm:chMax val="0"/>
          <dgm:chPref val="0"/>
          <dgm:bulletEnabled val="1"/>
        </dgm:presLayoutVars>
      </dgm:prSet>
      <dgm:spPr/>
    </dgm:pt>
    <dgm:pt modelId="{A7627E22-FB49-4ADB-B099-48FAFBDE0714}" type="pres">
      <dgm:prSet presAssocID="{69A76698-71BE-41F1-AC46-EB086562E64B}" presName="parTxOnlySpace" presStyleCnt="0"/>
      <dgm:spPr/>
    </dgm:pt>
    <dgm:pt modelId="{907152D5-5373-4162-99EE-A9CA9DC45E51}" type="pres">
      <dgm:prSet presAssocID="{4675056D-B3C6-44F4-8442-EB0380332211}" presName="parTxOnly" presStyleLbl="node1" presStyleIdx="1" presStyleCnt="3">
        <dgm:presLayoutVars>
          <dgm:chMax val="0"/>
          <dgm:chPref val="0"/>
          <dgm:bulletEnabled val="1"/>
        </dgm:presLayoutVars>
      </dgm:prSet>
      <dgm:spPr/>
    </dgm:pt>
    <dgm:pt modelId="{F200014B-C9E2-4132-B601-50825CE9C20F}" type="pres">
      <dgm:prSet presAssocID="{17564BCF-CAA6-4AE9-85BF-695230B84BB1}" presName="parTxOnlySpace" presStyleCnt="0"/>
      <dgm:spPr/>
    </dgm:pt>
    <dgm:pt modelId="{2A4DBB91-9BC8-44FA-94F8-4C698BD11C0B}" type="pres">
      <dgm:prSet presAssocID="{7CFA836C-C96A-43B2-9A2C-9E13D9915FAA}" presName="parTxOnly" presStyleLbl="node1" presStyleIdx="2" presStyleCnt="3">
        <dgm:presLayoutVars>
          <dgm:chMax val="0"/>
          <dgm:chPref val="0"/>
          <dgm:bulletEnabled val="1"/>
        </dgm:presLayoutVars>
      </dgm:prSet>
      <dgm:spPr/>
    </dgm:pt>
  </dgm:ptLst>
  <dgm:cxnLst>
    <dgm:cxn modelId="{F612CE08-CB2E-42D6-A27C-A72ABD837AF7}" type="presOf" srcId="{C5A21C0D-71E4-43F0-8BD8-2CDA7514D305}" destId="{B9241EF8-2EF0-4FE9-A9B7-522C8FD672F8}" srcOrd="0" destOrd="0" presId="urn:microsoft.com/office/officeart/2005/8/layout/chevron1"/>
    <dgm:cxn modelId="{4F822A09-CB52-45AB-8925-EE62C922A4F2}" type="presOf" srcId="{7CFA836C-C96A-43B2-9A2C-9E13D9915FAA}" destId="{2A4DBB91-9BC8-44FA-94F8-4C698BD11C0B}" srcOrd="0" destOrd="0" presId="urn:microsoft.com/office/officeart/2005/8/layout/chevron1"/>
    <dgm:cxn modelId="{AB305675-636B-43DD-829A-EE6B57027AC3}" srcId="{C5A21C0D-71E4-43F0-8BD8-2CDA7514D305}" destId="{4FE9A7B8-21F1-4DF3-A37F-218D467E9A6B}" srcOrd="0" destOrd="0" parTransId="{C4B5249A-68A1-4907-9983-4D91D4425FD8}" sibTransId="{69A76698-71BE-41F1-AC46-EB086562E64B}"/>
    <dgm:cxn modelId="{240DED89-C3B9-480A-909E-4240C4911D64}" srcId="{C5A21C0D-71E4-43F0-8BD8-2CDA7514D305}" destId="{4675056D-B3C6-44F4-8442-EB0380332211}" srcOrd="1" destOrd="0" parTransId="{4EFCCC54-D312-4F32-86D0-FE3F3A9C85D8}" sibTransId="{17564BCF-CAA6-4AE9-85BF-695230B84BB1}"/>
    <dgm:cxn modelId="{F089DAD1-6115-4E56-84AB-C2A73AF4BC65}" type="presOf" srcId="{4FE9A7B8-21F1-4DF3-A37F-218D467E9A6B}" destId="{EB775446-D600-4D86-AA84-3E5C3D97BAFC}" srcOrd="0" destOrd="0" presId="urn:microsoft.com/office/officeart/2005/8/layout/chevron1"/>
    <dgm:cxn modelId="{0AE929E7-BD9E-42FB-AE8C-E801EA2A99E8}" srcId="{C5A21C0D-71E4-43F0-8BD8-2CDA7514D305}" destId="{7CFA836C-C96A-43B2-9A2C-9E13D9915FAA}" srcOrd="2" destOrd="0" parTransId="{F55769AB-ADD4-49CC-854C-DCF1967952A4}" sibTransId="{5DE78EC8-FA70-47C7-92E8-B4090F816247}"/>
    <dgm:cxn modelId="{4175B3EA-1E53-423A-8C23-9E94B4C0C685}" type="presOf" srcId="{4675056D-B3C6-44F4-8442-EB0380332211}" destId="{907152D5-5373-4162-99EE-A9CA9DC45E51}" srcOrd="0" destOrd="0" presId="urn:microsoft.com/office/officeart/2005/8/layout/chevron1"/>
    <dgm:cxn modelId="{77F42C34-29A2-42C8-99CB-2089559E4337}" type="presParOf" srcId="{B9241EF8-2EF0-4FE9-A9B7-522C8FD672F8}" destId="{EB775446-D600-4D86-AA84-3E5C3D97BAFC}" srcOrd="0" destOrd="0" presId="urn:microsoft.com/office/officeart/2005/8/layout/chevron1"/>
    <dgm:cxn modelId="{D729DDEE-32AD-4B00-B15B-AAFA76CBF358}" type="presParOf" srcId="{B9241EF8-2EF0-4FE9-A9B7-522C8FD672F8}" destId="{A7627E22-FB49-4ADB-B099-48FAFBDE0714}" srcOrd="1" destOrd="0" presId="urn:microsoft.com/office/officeart/2005/8/layout/chevron1"/>
    <dgm:cxn modelId="{C6D12A2E-68AE-4C16-9ACD-1C4EC43FFAC8}" type="presParOf" srcId="{B9241EF8-2EF0-4FE9-A9B7-522C8FD672F8}" destId="{907152D5-5373-4162-99EE-A9CA9DC45E51}" srcOrd="2" destOrd="0" presId="urn:microsoft.com/office/officeart/2005/8/layout/chevron1"/>
    <dgm:cxn modelId="{456666BE-36FF-4DC5-ABD3-4A9FD571F0D2}" type="presParOf" srcId="{B9241EF8-2EF0-4FE9-A9B7-522C8FD672F8}" destId="{F200014B-C9E2-4132-B601-50825CE9C20F}" srcOrd="3" destOrd="0" presId="urn:microsoft.com/office/officeart/2005/8/layout/chevron1"/>
    <dgm:cxn modelId="{DDA51651-8E2C-489B-9F39-768C7FC6DC09}" type="presParOf" srcId="{B9241EF8-2EF0-4FE9-A9B7-522C8FD672F8}" destId="{2A4DBB91-9BC8-44FA-94F8-4C698BD11C0B}" srcOrd="4"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775446-D600-4D86-AA84-3E5C3D97BAFC}">
      <dsp:nvSpPr>
        <dsp:cNvPr id="0" name=""/>
        <dsp:cNvSpPr/>
      </dsp:nvSpPr>
      <dsp:spPr>
        <a:xfrm>
          <a:off x="202717" y="2392949"/>
          <a:ext cx="3807767" cy="1523107"/>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21336" rIns="21336" bIns="21336" numCol="1" spcCol="1270" anchor="ctr" anchorCtr="0">
          <a:noAutofit/>
        </a:bodyPr>
        <a:lstStyle/>
        <a:p>
          <a:pPr marL="0" lvl="0" indent="0" algn="ctr" defTabSz="711200">
            <a:lnSpc>
              <a:spcPct val="90000"/>
            </a:lnSpc>
            <a:spcBef>
              <a:spcPct val="0"/>
            </a:spcBef>
            <a:spcAft>
              <a:spcPct val="35000"/>
            </a:spcAft>
            <a:buNone/>
          </a:pPr>
          <a:r>
            <a:rPr lang="en-GB" sz="1600" kern="1200" dirty="0"/>
            <a:t>Lack of progress despite Adaptive Teaching.</a:t>
          </a:r>
        </a:p>
      </dsp:txBody>
      <dsp:txXfrm>
        <a:off x="964271" y="2392949"/>
        <a:ext cx="2284660" cy="1523107"/>
      </dsp:txXfrm>
    </dsp:sp>
    <dsp:sp modelId="{907152D5-5373-4162-99EE-A9CA9DC45E51}">
      <dsp:nvSpPr>
        <dsp:cNvPr id="0" name=""/>
        <dsp:cNvSpPr/>
      </dsp:nvSpPr>
      <dsp:spPr>
        <a:xfrm>
          <a:off x="3430116" y="2392949"/>
          <a:ext cx="3807767" cy="1523107"/>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GB" sz="1400" kern="1200" dirty="0"/>
            <a:t>Initial Concern form completed by class teacher compiling evidence:</a:t>
          </a:r>
        </a:p>
        <a:p>
          <a:pPr marL="0" lvl="0" indent="0" algn="ctr" defTabSz="622300">
            <a:lnSpc>
              <a:spcPct val="90000"/>
            </a:lnSpc>
            <a:spcBef>
              <a:spcPct val="0"/>
            </a:spcBef>
            <a:spcAft>
              <a:spcPct val="35000"/>
            </a:spcAft>
            <a:buNone/>
          </a:pPr>
          <a:r>
            <a:rPr lang="en-GB" sz="1400" u="none" kern="1200" dirty="0"/>
            <a:t>Background information, Assessment data, </a:t>
          </a:r>
          <a:r>
            <a:rPr lang="en-GB" sz="1400" kern="1200" dirty="0"/>
            <a:t>strategies tried, observations, discussions with parents.</a:t>
          </a:r>
        </a:p>
      </dsp:txBody>
      <dsp:txXfrm>
        <a:off x="4191670" y="2392949"/>
        <a:ext cx="2284660" cy="1523107"/>
      </dsp:txXfrm>
    </dsp:sp>
    <dsp:sp modelId="{2A4DBB91-9BC8-44FA-94F8-4C698BD11C0B}">
      <dsp:nvSpPr>
        <dsp:cNvPr id="0" name=""/>
        <dsp:cNvSpPr/>
      </dsp:nvSpPr>
      <dsp:spPr>
        <a:xfrm>
          <a:off x="6857107" y="2392949"/>
          <a:ext cx="3807767" cy="1523107"/>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GB" sz="1400" kern="1200" dirty="0"/>
            <a:t>SENDCo observes child and meets parents/carers.   Decision made as to whether an IEP is appropriate.  Child added to SEND register if agreed with all parties. This is continually reviewed </a:t>
          </a:r>
          <a:r>
            <a:rPr lang="en-GB" sz="1200" kern="1200" dirty="0"/>
            <a:t>. </a:t>
          </a:r>
        </a:p>
      </dsp:txBody>
      <dsp:txXfrm>
        <a:off x="7618661" y="2392949"/>
        <a:ext cx="2284660" cy="1523107"/>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633913" cy="379413"/>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6057900" y="0"/>
            <a:ext cx="4632325" cy="379413"/>
          </a:xfrm>
          <a:prstGeom prst="rect">
            <a:avLst/>
          </a:prstGeom>
        </p:spPr>
        <p:txBody>
          <a:bodyPr vert="horz" lIns="91440" tIns="45720" rIns="91440" bIns="45720" rtlCol="0"/>
          <a:lstStyle>
            <a:lvl1pPr algn="r">
              <a:defRPr sz="1200"/>
            </a:lvl1pPr>
          </a:lstStyle>
          <a:p>
            <a:fld id="{F35AC2F8-C6F7-42D7-86E2-97DA0E273862}" type="datetimeFigureOut">
              <a:rPr lang="en-GB" smtClean="0"/>
              <a:t>21/02/2025</a:t>
            </a:fld>
            <a:endParaRPr lang="en-GB"/>
          </a:p>
        </p:txBody>
      </p:sp>
      <p:sp>
        <p:nvSpPr>
          <p:cNvPr id="4" name="Slide Image Placeholder 3"/>
          <p:cNvSpPr>
            <a:spLocks noGrp="1" noRot="1" noChangeAspect="1"/>
          </p:cNvSpPr>
          <p:nvPr>
            <p:ph type="sldImg" idx="2"/>
          </p:nvPr>
        </p:nvSpPr>
        <p:spPr>
          <a:xfrm>
            <a:off x="3543300" y="946150"/>
            <a:ext cx="3606800" cy="2551113"/>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1069975" y="3640138"/>
            <a:ext cx="8553450" cy="29781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7183438"/>
            <a:ext cx="4633913" cy="37941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6057900" y="7183438"/>
            <a:ext cx="4632325" cy="379412"/>
          </a:xfrm>
          <a:prstGeom prst="rect">
            <a:avLst/>
          </a:prstGeom>
        </p:spPr>
        <p:txBody>
          <a:bodyPr vert="horz" lIns="91440" tIns="45720" rIns="91440" bIns="45720" rtlCol="0" anchor="b"/>
          <a:lstStyle>
            <a:lvl1pPr algn="r">
              <a:defRPr sz="1200"/>
            </a:lvl1pPr>
          </a:lstStyle>
          <a:p>
            <a:fld id="{62FEABA0-D0BA-4D2F-827D-9479BC52BED7}" type="slidenum">
              <a:rPr lang="en-GB" smtClean="0"/>
              <a:t>‹#›</a:t>
            </a:fld>
            <a:endParaRPr lang="en-GB"/>
          </a:p>
        </p:txBody>
      </p:sp>
    </p:spTree>
    <p:extLst>
      <p:ext uri="{BB962C8B-B14F-4D97-AF65-F5344CB8AC3E}">
        <p14:creationId xmlns:p14="http://schemas.microsoft.com/office/powerpoint/2010/main" val="41714587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2FEABA0-D0BA-4D2F-827D-9479BC52BED7}" type="slidenum">
              <a:rPr lang="en-GB" smtClean="0"/>
              <a:t>1</a:t>
            </a:fld>
            <a:endParaRPr lang="en-GB"/>
          </a:p>
        </p:txBody>
      </p:sp>
    </p:spTree>
    <p:extLst>
      <p:ext uri="{BB962C8B-B14F-4D97-AF65-F5344CB8AC3E}">
        <p14:creationId xmlns:p14="http://schemas.microsoft.com/office/powerpoint/2010/main" val="5985545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887809" y="1086167"/>
            <a:ext cx="6355080" cy="604519"/>
          </a:xfrm>
          <a:prstGeom prst="rect">
            <a:avLst/>
          </a:prstGeom>
        </p:spPr>
        <p:txBody>
          <a:bodyPr wrap="square" lIns="0" tIns="0" rIns="0" bIns="0">
            <a:spAutoFit/>
          </a:bodyPr>
          <a:lstStyle>
            <a:lvl1pPr>
              <a:defRPr sz="3100" b="1" i="0">
                <a:solidFill>
                  <a:schemeClr val="tx1"/>
                </a:solidFill>
                <a:latin typeface="Calibri"/>
                <a:cs typeface="Calibri"/>
              </a:defRPr>
            </a:lvl1pPr>
          </a:lstStyle>
          <a:p>
            <a:endParaRPr/>
          </a:p>
        </p:txBody>
      </p:sp>
      <p:sp>
        <p:nvSpPr>
          <p:cNvPr id="3" name="Holder 3"/>
          <p:cNvSpPr>
            <a:spLocks noGrp="1"/>
          </p:cNvSpPr>
          <p:nvPr>
            <p:ph type="subTitle" idx="4"/>
          </p:nvPr>
        </p:nvSpPr>
        <p:spPr>
          <a:xfrm>
            <a:off x="1604010" y="4235196"/>
            <a:ext cx="7485380" cy="1890712"/>
          </a:xfrm>
          <a:prstGeom prst="rect">
            <a:avLst/>
          </a:prstGeom>
        </p:spPr>
        <p:txBody>
          <a:bodyPr wrap="square" lIns="0" tIns="0" rIns="0" bIns="0">
            <a:spAutoFit/>
          </a:bodyPr>
          <a:lstStyle>
            <a:lvl1pPr>
              <a:defRPr sz="2400" b="0" i="0">
                <a:solidFill>
                  <a:schemeClr val="tx1"/>
                </a:solidFill>
                <a:latin typeface="Calibri"/>
                <a:cs typeface="Calibri"/>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726E0440-261F-4591-A352-EC4C07A35AC0}" type="datetime1">
              <a:rPr lang="en-US" smtClean="0"/>
              <a:t>2/21/2025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100" b="1" i="0">
                <a:solidFill>
                  <a:schemeClr val="tx1"/>
                </a:solidFill>
                <a:latin typeface="Calibri"/>
                <a:cs typeface="Calibri"/>
              </a:defRPr>
            </a:lvl1pPr>
          </a:lstStyle>
          <a:p>
            <a:endParaRPr/>
          </a:p>
        </p:txBody>
      </p:sp>
      <p:sp>
        <p:nvSpPr>
          <p:cNvPr id="3" name="Holder 3"/>
          <p:cNvSpPr>
            <a:spLocks noGrp="1"/>
          </p:cNvSpPr>
          <p:nvPr>
            <p:ph type="body" idx="1"/>
          </p:nvPr>
        </p:nvSpPr>
        <p:spPr/>
        <p:txBody>
          <a:bodyPr lIns="0" tIns="0" rIns="0" bIns="0"/>
          <a:lstStyle>
            <a:lvl1pPr>
              <a:defRPr sz="2400" b="0" i="0">
                <a:solidFill>
                  <a:schemeClr val="tx1"/>
                </a:solidFill>
                <a:latin typeface="Calibri"/>
                <a:cs typeface="Calibri"/>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8A168E59-A5E4-4093-8BA5-5C3F8148915B}" type="datetime1">
              <a:rPr lang="en-US" smtClean="0"/>
              <a:t>2/21/2025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100" b="1" i="0">
                <a:solidFill>
                  <a:schemeClr val="tx1"/>
                </a:solidFill>
                <a:latin typeface="Calibri"/>
                <a:cs typeface="Calibri"/>
              </a:defRPr>
            </a:lvl1pPr>
          </a:lstStyle>
          <a:p>
            <a:endParaRPr/>
          </a:p>
        </p:txBody>
      </p:sp>
      <p:sp>
        <p:nvSpPr>
          <p:cNvPr id="3" name="Holder 3"/>
          <p:cNvSpPr>
            <a:spLocks noGrp="1"/>
          </p:cNvSpPr>
          <p:nvPr>
            <p:ph sz="half" idx="2"/>
          </p:nvPr>
        </p:nvSpPr>
        <p:spPr>
          <a:xfrm>
            <a:off x="534670" y="1739455"/>
            <a:ext cx="4651629" cy="4991481"/>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5507101" y="1739455"/>
            <a:ext cx="4651629" cy="4991481"/>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56D71CB9-200A-4A3B-9696-6B059A84EB09}" type="datetime1">
              <a:rPr lang="en-US" smtClean="0"/>
              <a:t>2/21/2025</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100" b="1" i="0">
                <a:solidFill>
                  <a:schemeClr val="tx1"/>
                </a:solidFill>
                <a:latin typeface="Calibri"/>
                <a:cs typeface="Calibri"/>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64A2F190-4D50-4834-9119-E899B206E51F}" type="datetime1">
              <a:rPr lang="en-US" smtClean="0"/>
              <a:t>2/21/2025</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E5480654-9E5D-4CA7-922F-A5A788375A3F}" type="datetime1">
              <a:rPr lang="en-US" smtClean="0"/>
              <a:t>2/21/2025</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887809" y="1086167"/>
            <a:ext cx="8869680" cy="1125855"/>
          </a:xfrm>
          <a:prstGeom prst="rect">
            <a:avLst/>
          </a:prstGeom>
        </p:spPr>
        <p:txBody>
          <a:bodyPr wrap="square" lIns="0" tIns="0" rIns="0" bIns="0">
            <a:spAutoFit/>
          </a:bodyPr>
          <a:lstStyle>
            <a:lvl1pPr>
              <a:defRPr sz="3100" b="1" i="0">
                <a:solidFill>
                  <a:schemeClr val="tx1"/>
                </a:solidFill>
                <a:latin typeface="Calibri"/>
                <a:cs typeface="Calibri"/>
              </a:defRPr>
            </a:lvl1pPr>
          </a:lstStyle>
          <a:p>
            <a:endParaRPr/>
          </a:p>
        </p:txBody>
      </p:sp>
      <p:sp>
        <p:nvSpPr>
          <p:cNvPr id="3" name="Holder 3"/>
          <p:cNvSpPr>
            <a:spLocks noGrp="1"/>
          </p:cNvSpPr>
          <p:nvPr>
            <p:ph type="body" idx="1"/>
          </p:nvPr>
        </p:nvSpPr>
        <p:spPr>
          <a:xfrm>
            <a:off x="887809" y="2373415"/>
            <a:ext cx="8837930" cy="2674620"/>
          </a:xfrm>
          <a:prstGeom prst="rect">
            <a:avLst/>
          </a:prstGeom>
        </p:spPr>
        <p:txBody>
          <a:bodyPr wrap="square" lIns="0" tIns="0" rIns="0" bIns="0">
            <a:spAutoFit/>
          </a:bodyPr>
          <a:lstStyle>
            <a:lvl1pPr>
              <a:defRPr sz="2400" b="0" i="0">
                <a:solidFill>
                  <a:schemeClr val="tx1"/>
                </a:solidFill>
                <a:latin typeface="Calibri"/>
                <a:cs typeface="Calibri"/>
              </a:defRPr>
            </a:lvl1pPr>
          </a:lstStyle>
          <a:p>
            <a:endParaRPr/>
          </a:p>
        </p:txBody>
      </p:sp>
      <p:sp>
        <p:nvSpPr>
          <p:cNvPr id="4" name="Holder 4"/>
          <p:cNvSpPr>
            <a:spLocks noGrp="1"/>
          </p:cNvSpPr>
          <p:nvPr>
            <p:ph type="ftr" sz="quarter" idx="5"/>
          </p:nvPr>
        </p:nvSpPr>
        <p:spPr>
          <a:xfrm>
            <a:off x="3635756" y="7033450"/>
            <a:ext cx="3421888" cy="378142"/>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534670" y="7033450"/>
            <a:ext cx="2459482" cy="378142"/>
          </a:xfrm>
          <a:prstGeom prst="rect">
            <a:avLst/>
          </a:prstGeom>
        </p:spPr>
        <p:txBody>
          <a:bodyPr wrap="square" lIns="0" tIns="0" rIns="0" bIns="0">
            <a:spAutoFit/>
          </a:bodyPr>
          <a:lstStyle>
            <a:lvl1pPr algn="l">
              <a:defRPr>
                <a:solidFill>
                  <a:schemeClr val="tx1">
                    <a:tint val="75000"/>
                  </a:schemeClr>
                </a:solidFill>
              </a:defRPr>
            </a:lvl1pPr>
          </a:lstStyle>
          <a:p>
            <a:fld id="{3C52C911-D02B-4994-B51C-D58934691080}" type="datetime1">
              <a:rPr lang="en-US" smtClean="0"/>
              <a:t>2/21/2025</a:t>
            </a:fld>
            <a:endParaRPr lang="en-US"/>
          </a:p>
        </p:txBody>
      </p:sp>
      <p:sp>
        <p:nvSpPr>
          <p:cNvPr id="6" name="Holder 6"/>
          <p:cNvSpPr>
            <a:spLocks noGrp="1"/>
          </p:cNvSpPr>
          <p:nvPr>
            <p:ph type="sldNum" sz="quarter" idx="7"/>
          </p:nvPr>
        </p:nvSpPr>
        <p:spPr>
          <a:xfrm>
            <a:off x="7699248" y="7033450"/>
            <a:ext cx="2459482" cy="378142"/>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hf sldNum="0" hdr="0" ftr="0" dt="0"/>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hyperlink" Target="https://www.allsaints-leekwootton.covmat.org/policies/" TargetMode="External"/><Relationship Id="rId5" Type="http://schemas.openxmlformats.org/officeDocument/2006/relationships/image" Target="../media/image3.jp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8" Type="http://schemas.openxmlformats.org/officeDocument/2006/relationships/slide" Target="slide9.xml"/><Relationship Id="rId13" Type="http://schemas.openxmlformats.org/officeDocument/2006/relationships/slide" Target="slide15.xml"/><Relationship Id="rId18" Type="http://schemas.openxmlformats.org/officeDocument/2006/relationships/slide" Target="slide21.xml"/><Relationship Id="rId3" Type="http://schemas.openxmlformats.org/officeDocument/2006/relationships/slide" Target="slide4.xml"/><Relationship Id="rId7" Type="http://schemas.openxmlformats.org/officeDocument/2006/relationships/slide" Target="slide8.xml"/><Relationship Id="rId12" Type="http://schemas.openxmlformats.org/officeDocument/2006/relationships/slide" Target="slide14.xml"/><Relationship Id="rId17" Type="http://schemas.openxmlformats.org/officeDocument/2006/relationships/slide" Target="slide20.xml"/><Relationship Id="rId2" Type="http://schemas.openxmlformats.org/officeDocument/2006/relationships/slide" Target="slide3.xml"/><Relationship Id="rId16" Type="http://schemas.openxmlformats.org/officeDocument/2006/relationships/slide" Target="slide18.xml"/><Relationship Id="rId1" Type="http://schemas.openxmlformats.org/officeDocument/2006/relationships/slideLayout" Target="../slideLayouts/slideLayout2.xml"/><Relationship Id="rId6" Type="http://schemas.openxmlformats.org/officeDocument/2006/relationships/slide" Target="slide7.xml"/><Relationship Id="rId11" Type="http://schemas.openxmlformats.org/officeDocument/2006/relationships/slide" Target="slide13.xml"/><Relationship Id="rId5" Type="http://schemas.openxmlformats.org/officeDocument/2006/relationships/slide" Target="slide6.xml"/><Relationship Id="rId15" Type="http://schemas.openxmlformats.org/officeDocument/2006/relationships/slide" Target="slide17.xml"/><Relationship Id="rId10" Type="http://schemas.openxmlformats.org/officeDocument/2006/relationships/slide" Target="slide12.xml"/><Relationship Id="rId19" Type="http://schemas.openxmlformats.org/officeDocument/2006/relationships/slide" Target="slide22.xml"/><Relationship Id="rId4" Type="http://schemas.openxmlformats.org/officeDocument/2006/relationships/slide" Target="slide5.xml"/><Relationship Id="rId9" Type="http://schemas.openxmlformats.org/officeDocument/2006/relationships/slide" Target="slide11.xml"/><Relationship Id="rId14" Type="http://schemas.openxmlformats.org/officeDocument/2006/relationships/slide" Target="slide16.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mailto:Kelly.lucking@greenleek.covmat.org"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www.allsaints-leekwootton.covmat.org/special/trust-policies/" TargetMode="External"/><Relationship Id="rId2" Type="http://schemas.openxmlformats.org/officeDocument/2006/relationships/image" Target="../media/image20.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03500" y="948501"/>
            <a:ext cx="5253610" cy="1077218"/>
          </a:xfrm>
          <a:prstGeom prst="rect">
            <a:avLst/>
          </a:prstGeom>
        </p:spPr>
        <p:txBody>
          <a:bodyPr vert="horz" wrap="square" lIns="0" tIns="12700" rIns="0" bIns="0" rtlCol="0">
            <a:spAutoFit/>
          </a:bodyPr>
          <a:lstStyle/>
          <a:p>
            <a:pPr marL="284480">
              <a:lnSpc>
                <a:spcPts val="4610"/>
              </a:lnSpc>
              <a:spcBef>
                <a:spcPts val="100"/>
              </a:spcBef>
            </a:pPr>
            <a:r>
              <a:rPr lang="en-US" sz="2800" dirty="0">
                <a:latin typeface="Arial" panose="020B0604020202020204" pitchFamily="34" charset="0"/>
                <a:cs typeface="Arial" panose="020B0604020202020204" pitchFamily="34" charset="0"/>
              </a:rPr>
              <a:t>All Saints’ Cof</a:t>
            </a:r>
            <a:r>
              <a:rPr sz="2800" dirty="0">
                <a:latin typeface="Arial" panose="020B0604020202020204" pitchFamily="34" charset="0"/>
                <a:cs typeface="Arial" panose="020B0604020202020204" pitchFamily="34" charset="0"/>
              </a:rPr>
              <a:t>E</a:t>
            </a:r>
            <a:r>
              <a:rPr sz="2800" spc="-100" dirty="0">
                <a:latin typeface="Arial" panose="020B0604020202020204" pitchFamily="34" charset="0"/>
                <a:cs typeface="Arial" panose="020B0604020202020204" pitchFamily="34" charset="0"/>
              </a:rPr>
              <a:t> </a:t>
            </a:r>
            <a:r>
              <a:rPr sz="2800" spc="-10" dirty="0">
                <a:latin typeface="Arial" panose="020B0604020202020204" pitchFamily="34" charset="0"/>
                <a:cs typeface="Arial" panose="020B0604020202020204" pitchFamily="34" charset="0"/>
              </a:rPr>
              <a:t>Academy</a:t>
            </a:r>
            <a:endParaRPr sz="2800" dirty="0">
              <a:latin typeface="Arial" panose="020B0604020202020204" pitchFamily="34" charset="0"/>
              <a:cs typeface="Arial" panose="020B0604020202020204" pitchFamily="34" charset="0"/>
            </a:endParaRPr>
          </a:p>
          <a:p>
            <a:pPr marL="12700">
              <a:lnSpc>
                <a:spcPts val="3650"/>
              </a:lnSpc>
            </a:pPr>
            <a:r>
              <a:rPr sz="3200" dirty="0">
                <a:latin typeface="Arial" panose="020B0604020202020204" pitchFamily="34" charset="0"/>
                <a:cs typeface="Arial" panose="020B0604020202020204" pitchFamily="34" charset="0"/>
              </a:rPr>
              <a:t>SEND</a:t>
            </a:r>
            <a:r>
              <a:rPr sz="3200" spc="-80" dirty="0">
                <a:latin typeface="Arial" panose="020B0604020202020204" pitchFamily="34" charset="0"/>
                <a:cs typeface="Arial" panose="020B0604020202020204" pitchFamily="34" charset="0"/>
              </a:rPr>
              <a:t> </a:t>
            </a:r>
            <a:r>
              <a:rPr sz="3200" spc="-10" dirty="0">
                <a:latin typeface="Arial" panose="020B0604020202020204" pitchFamily="34" charset="0"/>
                <a:cs typeface="Arial" panose="020B0604020202020204" pitchFamily="34" charset="0"/>
              </a:rPr>
              <a:t>Information</a:t>
            </a:r>
            <a:r>
              <a:rPr sz="3200" spc="-80" dirty="0">
                <a:latin typeface="Arial" panose="020B0604020202020204" pitchFamily="34" charset="0"/>
                <a:cs typeface="Arial" panose="020B0604020202020204" pitchFamily="34" charset="0"/>
              </a:rPr>
              <a:t> </a:t>
            </a:r>
            <a:r>
              <a:rPr sz="3200" dirty="0">
                <a:latin typeface="Arial" panose="020B0604020202020204" pitchFamily="34" charset="0"/>
                <a:cs typeface="Arial" panose="020B0604020202020204" pitchFamily="34" charset="0"/>
              </a:rPr>
              <a:t>Repor</a:t>
            </a:r>
            <a:r>
              <a:rPr lang="en-US" sz="3200" dirty="0">
                <a:latin typeface="Arial" panose="020B0604020202020204" pitchFamily="34" charset="0"/>
                <a:cs typeface="Arial" panose="020B0604020202020204" pitchFamily="34" charset="0"/>
              </a:rPr>
              <a:t>t </a:t>
            </a:r>
            <a:endParaRPr sz="3200" spc="-20" dirty="0">
              <a:latin typeface="Arial" panose="020B0604020202020204" pitchFamily="34" charset="0"/>
              <a:cs typeface="Arial" panose="020B0604020202020204" pitchFamily="34" charset="0"/>
            </a:endParaRPr>
          </a:p>
        </p:txBody>
      </p:sp>
      <p:pic>
        <p:nvPicPr>
          <p:cNvPr id="3" name="object 3"/>
          <p:cNvPicPr/>
          <p:nvPr/>
        </p:nvPicPr>
        <p:blipFill>
          <a:blip r:embed="rId3" cstate="print"/>
          <a:stretch>
            <a:fillRect/>
          </a:stretch>
        </p:blipFill>
        <p:spPr>
          <a:xfrm>
            <a:off x="8389663" y="103952"/>
            <a:ext cx="2002101" cy="1975492"/>
          </a:xfrm>
          <a:prstGeom prst="rect">
            <a:avLst/>
          </a:prstGeom>
        </p:spPr>
      </p:pic>
      <p:grpSp>
        <p:nvGrpSpPr>
          <p:cNvPr id="4" name="object 4"/>
          <p:cNvGrpSpPr/>
          <p:nvPr/>
        </p:nvGrpSpPr>
        <p:grpSpPr>
          <a:xfrm>
            <a:off x="320274" y="3629025"/>
            <a:ext cx="4403725" cy="3266440"/>
            <a:chOff x="410237" y="3360239"/>
            <a:chExt cx="4403725" cy="3266440"/>
          </a:xfrm>
        </p:grpSpPr>
        <p:pic>
          <p:nvPicPr>
            <p:cNvPr id="5" name="object 5"/>
            <p:cNvPicPr/>
            <p:nvPr/>
          </p:nvPicPr>
          <p:blipFill>
            <a:blip r:embed="rId4" cstate="print"/>
            <a:stretch>
              <a:fillRect/>
            </a:stretch>
          </p:blipFill>
          <p:spPr>
            <a:xfrm>
              <a:off x="410237" y="3360239"/>
              <a:ext cx="3270226" cy="1527718"/>
            </a:xfrm>
            <a:prstGeom prst="rect">
              <a:avLst/>
            </a:prstGeom>
          </p:spPr>
        </p:pic>
        <p:pic>
          <p:nvPicPr>
            <p:cNvPr id="6" name="object 6"/>
            <p:cNvPicPr/>
            <p:nvPr/>
          </p:nvPicPr>
          <p:blipFill>
            <a:blip r:embed="rId5" cstate="print"/>
            <a:stretch>
              <a:fillRect/>
            </a:stretch>
          </p:blipFill>
          <p:spPr>
            <a:xfrm>
              <a:off x="2322375" y="4766614"/>
              <a:ext cx="2491063" cy="1859966"/>
            </a:xfrm>
            <a:prstGeom prst="rect">
              <a:avLst/>
            </a:prstGeom>
          </p:spPr>
        </p:pic>
      </p:grpSp>
      <p:sp>
        <p:nvSpPr>
          <p:cNvPr id="7" name="object 7"/>
          <p:cNvSpPr txBox="1"/>
          <p:nvPr/>
        </p:nvSpPr>
        <p:spPr>
          <a:xfrm>
            <a:off x="4584700" y="2409826"/>
            <a:ext cx="5557997" cy="3301225"/>
          </a:xfrm>
          <a:prstGeom prst="rect">
            <a:avLst/>
          </a:prstGeom>
        </p:spPr>
        <p:txBody>
          <a:bodyPr vert="horz" wrap="square" lIns="0" tIns="17780" rIns="0" bIns="0" rtlCol="0">
            <a:spAutoFit/>
          </a:bodyPr>
          <a:lstStyle/>
          <a:p>
            <a:pPr marL="12700" marR="5080" algn="ctr">
              <a:lnSpc>
                <a:spcPct val="98300"/>
              </a:lnSpc>
              <a:spcBef>
                <a:spcPts val="140"/>
              </a:spcBef>
            </a:pPr>
            <a:r>
              <a:rPr sz="2400" dirty="0">
                <a:latin typeface="Arial" panose="020B0604020202020204" pitchFamily="34" charset="0"/>
                <a:cs typeface="Arial" panose="020B0604020202020204" pitchFamily="34" charset="0"/>
              </a:rPr>
              <a:t>This</a:t>
            </a:r>
            <a:r>
              <a:rPr sz="2400" spc="-6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is</a:t>
            </a:r>
            <a:r>
              <a:rPr sz="2400" spc="-55" dirty="0">
                <a:latin typeface="Arial" panose="020B0604020202020204" pitchFamily="34" charset="0"/>
                <a:cs typeface="Arial" panose="020B0604020202020204" pitchFamily="34" charset="0"/>
              </a:rPr>
              <a:t> </a:t>
            </a:r>
            <a:r>
              <a:rPr lang="en-US" sz="2400" spc="-55" dirty="0">
                <a:solidFill>
                  <a:schemeClr val="tx1"/>
                </a:solidFill>
                <a:latin typeface="Arial" panose="020B0604020202020204" pitchFamily="34" charset="0"/>
                <a:cs typeface="Arial" panose="020B0604020202020204" pitchFamily="34" charset="0"/>
              </a:rPr>
              <a:t>All Saints’ </a:t>
            </a:r>
            <a:r>
              <a:rPr lang="en-US" sz="2400" spc="-55" dirty="0">
                <a:latin typeface="Arial" panose="020B0604020202020204" pitchFamily="34" charset="0"/>
                <a:cs typeface="Arial" panose="020B0604020202020204" pitchFamily="34" charset="0"/>
              </a:rPr>
              <a:t>CofE </a:t>
            </a:r>
            <a:r>
              <a:rPr sz="2400" spc="-30" dirty="0">
                <a:latin typeface="Arial" panose="020B0604020202020204" pitchFamily="34" charset="0"/>
                <a:cs typeface="Arial" panose="020B0604020202020204" pitchFamily="34" charset="0"/>
              </a:rPr>
              <a:t>Academy’s</a:t>
            </a:r>
            <a:r>
              <a:rPr sz="2400" spc="-55" dirty="0">
                <a:latin typeface="Arial" panose="020B0604020202020204" pitchFamily="34" charset="0"/>
                <a:cs typeface="Arial" panose="020B0604020202020204" pitchFamily="34" charset="0"/>
              </a:rPr>
              <a:t> </a:t>
            </a:r>
            <a:r>
              <a:rPr sz="2400" spc="-20" dirty="0">
                <a:latin typeface="Arial" panose="020B0604020202020204" pitchFamily="34" charset="0"/>
                <a:cs typeface="Arial" panose="020B0604020202020204" pitchFamily="34" charset="0"/>
              </a:rPr>
              <a:t>SEND </a:t>
            </a:r>
            <a:r>
              <a:rPr sz="2400" spc="-30" dirty="0">
                <a:latin typeface="Arial" panose="020B0604020202020204" pitchFamily="34" charset="0"/>
                <a:cs typeface="Arial" panose="020B0604020202020204" pitchFamily="34" charset="0"/>
              </a:rPr>
              <a:t>information</a:t>
            </a:r>
            <a:r>
              <a:rPr sz="2400" spc="-75" dirty="0">
                <a:latin typeface="Arial" panose="020B0604020202020204" pitchFamily="34" charset="0"/>
                <a:cs typeface="Arial" panose="020B0604020202020204" pitchFamily="34" charset="0"/>
              </a:rPr>
              <a:t> </a:t>
            </a:r>
            <a:r>
              <a:rPr sz="2400" spc="-20" dirty="0">
                <a:latin typeface="Arial" panose="020B0604020202020204" pitchFamily="34" charset="0"/>
                <a:cs typeface="Arial" panose="020B0604020202020204" pitchFamily="34" charset="0"/>
              </a:rPr>
              <a:t>report.</a:t>
            </a:r>
            <a:r>
              <a:rPr sz="2400" spc="-6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This</a:t>
            </a:r>
            <a:r>
              <a:rPr sz="2400" spc="-65" dirty="0">
                <a:latin typeface="Arial" panose="020B0604020202020204" pitchFamily="34" charset="0"/>
                <a:cs typeface="Arial" panose="020B0604020202020204" pitchFamily="34" charset="0"/>
              </a:rPr>
              <a:t> </a:t>
            </a:r>
            <a:r>
              <a:rPr sz="2400" spc="-20" dirty="0">
                <a:latin typeface="Arial" panose="020B0604020202020204" pitchFamily="34" charset="0"/>
                <a:cs typeface="Arial" panose="020B0604020202020204" pitchFamily="34" charset="0"/>
              </a:rPr>
              <a:t>report</a:t>
            </a:r>
            <a:r>
              <a:rPr sz="2400" spc="-6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has</a:t>
            </a:r>
            <a:r>
              <a:rPr sz="2400" spc="-6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all</a:t>
            </a:r>
            <a:r>
              <a:rPr sz="2400" spc="-60" dirty="0">
                <a:latin typeface="Arial" panose="020B0604020202020204" pitchFamily="34" charset="0"/>
                <a:cs typeface="Arial" panose="020B0604020202020204" pitchFamily="34" charset="0"/>
              </a:rPr>
              <a:t> </a:t>
            </a:r>
            <a:r>
              <a:rPr sz="2400" spc="-25" dirty="0">
                <a:latin typeface="Arial" panose="020B0604020202020204" pitchFamily="34" charset="0"/>
                <a:cs typeface="Arial" panose="020B0604020202020204" pitchFamily="34" charset="0"/>
              </a:rPr>
              <a:t>the </a:t>
            </a:r>
            <a:r>
              <a:rPr sz="2400" spc="-30" dirty="0">
                <a:latin typeface="Arial" panose="020B0604020202020204" pitchFamily="34" charset="0"/>
                <a:cs typeface="Arial" panose="020B0604020202020204" pitchFamily="34" charset="0"/>
              </a:rPr>
              <a:t>information</a:t>
            </a:r>
            <a:r>
              <a:rPr sz="2400" spc="-9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that</a:t>
            </a:r>
            <a:r>
              <a:rPr sz="2400" spc="-9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you</a:t>
            </a:r>
            <a:r>
              <a:rPr sz="2400" spc="-9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will</a:t>
            </a:r>
            <a:r>
              <a:rPr sz="2400" spc="-8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need</a:t>
            </a:r>
            <a:r>
              <a:rPr sz="2400" spc="-9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to</a:t>
            </a:r>
            <a:r>
              <a:rPr sz="2400" spc="-95"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participate </a:t>
            </a:r>
            <a:r>
              <a:rPr sz="2400" dirty="0">
                <a:latin typeface="Arial" panose="020B0604020202020204" pitchFamily="34" charset="0"/>
                <a:cs typeface="Arial" panose="020B0604020202020204" pitchFamily="34" charset="0"/>
              </a:rPr>
              <a:t>fully</a:t>
            </a:r>
            <a:r>
              <a:rPr sz="2400" spc="-8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in</a:t>
            </a:r>
            <a:r>
              <a:rPr sz="2400" spc="-8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the</a:t>
            </a:r>
            <a:r>
              <a:rPr sz="2400" spc="-80" dirty="0">
                <a:latin typeface="Arial" panose="020B0604020202020204" pitchFamily="34" charset="0"/>
                <a:cs typeface="Arial" panose="020B0604020202020204" pitchFamily="34" charset="0"/>
              </a:rPr>
              <a:t> </a:t>
            </a:r>
            <a:r>
              <a:rPr sz="2400" spc="-20" dirty="0">
                <a:latin typeface="Arial" panose="020B0604020202020204" pitchFamily="34" charset="0"/>
                <a:cs typeface="Arial" panose="020B0604020202020204" pitchFamily="34" charset="0"/>
              </a:rPr>
              <a:t>education</a:t>
            </a:r>
            <a:r>
              <a:rPr sz="2400" spc="-8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of</a:t>
            </a:r>
            <a:r>
              <a:rPr sz="2400" spc="-80"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your</a:t>
            </a:r>
            <a:r>
              <a:rPr sz="2400" spc="-8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child</a:t>
            </a:r>
            <a:r>
              <a:rPr sz="2400" spc="-85" dirty="0">
                <a:latin typeface="Arial" panose="020B0604020202020204" pitchFamily="34" charset="0"/>
                <a:cs typeface="Arial" panose="020B0604020202020204" pitchFamily="34" charset="0"/>
              </a:rPr>
              <a:t> </a:t>
            </a:r>
            <a:r>
              <a:rPr sz="2400" spc="-25" dirty="0">
                <a:latin typeface="Arial" panose="020B0604020202020204" pitchFamily="34" charset="0"/>
                <a:cs typeface="Arial" panose="020B0604020202020204" pitchFamily="34" charset="0"/>
              </a:rPr>
              <a:t>and </a:t>
            </a:r>
            <a:r>
              <a:rPr sz="2400" spc="-20" dirty="0">
                <a:latin typeface="Arial" panose="020B0604020202020204" pitchFamily="34" charset="0"/>
                <a:cs typeface="Arial" panose="020B0604020202020204" pitchFamily="34" charset="0"/>
              </a:rPr>
              <a:t>should</a:t>
            </a:r>
            <a:r>
              <a:rPr sz="2400" spc="-8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be</a:t>
            </a:r>
            <a:r>
              <a:rPr sz="2400" spc="-75"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read</a:t>
            </a:r>
            <a:r>
              <a:rPr sz="2400" spc="-80" dirty="0">
                <a:latin typeface="Arial" panose="020B0604020202020204" pitchFamily="34" charset="0"/>
                <a:cs typeface="Arial" panose="020B0604020202020204" pitchFamily="34" charset="0"/>
              </a:rPr>
              <a:t> </a:t>
            </a:r>
            <a:r>
              <a:rPr sz="2400" spc="-25" dirty="0">
                <a:latin typeface="Arial" panose="020B0604020202020204" pitchFamily="34" charset="0"/>
                <a:cs typeface="Arial" panose="020B0604020202020204" pitchFamily="34" charset="0"/>
              </a:rPr>
              <a:t>together</a:t>
            </a:r>
            <a:r>
              <a:rPr sz="2400" spc="-7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with</a:t>
            </a:r>
            <a:r>
              <a:rPr sz="2400" spc="-8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our</a:t>
            </a:r>
            <a:r>
              <a:rPr sz="2400" spc="-75" dirty="0">
                <a:latin typeface="Arial" panose="020B0604020202020204" pitchFamily="34" charset="0"/>
                <a:cs typeface="Arial" panose="020B0604020202020204" pitchFamily="34" charset="0"/>
              </a:rPr>
              <a:t> </a:t>
            </a:r>
            <a:r>
              <a:rPr sz="2400" spc="-20" dirty="0">
                <a:latin typeface="Arial" panose="020B0604020202020204" pitchFamily="34" charset="0"/>
                <a:cs typeface="Arial" panose="020B0604020202020204" pitchFamily="34" charset="0"/>
              </a:rPr>
              <a:t>SEND </a:t>
            </a:r>
            <a:r>
              <a:rPr sz="2400" spc="-10" dirty="0">
                <a:latin typeface="Arial" panose="020B0604020202020204" pitchFamily="34" charset="0"/>
                <a:cs typeface="Arial" panose="020B0604020202020204" pitchFamily="34" charset="0"/>
              </a:rPr>
              <a:t>policy.</a:t>
            </a:r>
            <a:endParaRPr lang="en-US" sz="2400" spc="-10" dirty="0">
              <a:latin typeface="Arial" panose="020B0604020202020204" pitchFamily="34" charset="0"/>
              <a:cs typeface="Arial" panose="020B0604020202020204" pitchFamily="34" charset="0"/>
            </a:endParaRPr>
          </a:p>
          <a:p>
            <a:pPr marL="12700" marR="5080" algn="ctr">
              <a:lnSpc>
                <a:spcPct val="98300"/>
              </a:lnSpc>
              <a:spcBef>
                <a:spcPts val="140"/>
              </a:spcBef>
            </a:pPr>
            <a:endParaRPr lang="en-GB" sz="2400" spc="-10" dirty="0">
              <a:latin typeface="Arial" panose="020B0604020202020204" pitchFamily="34" charset="0"/>
              <a:cs typeface="Arial" panose="020B0604020202020204" pitchFamily="34" charset="0"/>
            </a:endParaRPr>
          </a:p>
          <a:p>
            <a:pPr marL="12700" marR="5080" algn="ctr">
              <a:lnSpc>
                <a:spcPct val="98300"/>
              </a:lnSpc>
              <a:spcBef>
                <a:spcPts val="140"/>
              </a:spcBef>
            </a:pPr>
            <a:r>
              <a:rPr lang="en-GB" sz="2400" dirty="0">
                <a:hlinkClick r:id="rId6"/>
              </a:rPr>
              <a:t>Policies | All Saints Church of England Academy</a:t>
            </a:r>
            <a:endParaRPr sz="2400" i="1" dirty="0">
              <a:solidFill>
                <a:schemeClr val="tx1"/>
              </a:solidFill>
              <a:highlight>
                <a:srgbClr val="FFFF00"/>
              </a:highlight>
              <a:latin typeface="Arial" panose="020B0604020202020204" pitchFamily="34" charset="0"/>
              <a:cs typeface="Arial" panose="020B0604020202020204" pitchFamily="34" charset="0"/>
            </a:endParaRPr>
          </a:p>
        </p:txBody>
      </p:sp>
      <p:pic>
        <p:nvPicPr>
          <p:cNvPr id="1027" name="Picture 3">
            <a:extLst>
              <a:ext uri="{FF2B5EF4-FFF2-40B4-BE49-F238E27FC236}">
                <a16:creationId xmlns:a16="http://schemas.microsoft.com/office/drawing/2014/main" id="{D886608C-9C6B-3A12-C8C5-960C1AF5CD9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9900" y="105857"/>
            <a:ext cx="1762512" cy="17937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30B56EB-27DD-32F8-6D4D-A7455172D91A}"/>
              </a:ext>
            </a:extLst>
          </p:cNvPr>
          <p:cNvSpPr>
            <a:spLocks noGrp="1"/>
          </p:cNvSpPr>
          <p:nvPr>
            <p:ph type="body" idx="1"/>
          </p:nvPr>
        </p:nvSpPr>
        <p:spPr>
          <a:xfrm>
            <a:off x="698500" y="200025"/>
            <a:ext cx="9578604" cy="11910953"/>
          </a:xfrm>
        </p:spPr>
        <p:txBody>
          <a:bodyPr/>
          <a:lstStyle/>
          <a:p>
            <a:pPr marL="457200" indent="-457200">
              <a:buFont typeface="+mj-lt"/>
              <a:buAutoNum type="arabicPeriod"/>
            </a:pPr>
            <a:r>
              <a:rPr lang="en-US" sz="2200" dirty="0">
                <a:latin typeface="Arial" panose="020B0604020202020204" pitchFamily="34" charset="0"/>
                <a:cs typeface="Arial" panose="020B0604020202020204" pitchFamily="34" charset="0"/>
                <a:hlinkClick r:id="rId2" action="ppaction://hlinksldjump"/>
              </a:rPr>
              <a:t>Our Vision</a:t>
            </a:r>
            <a:endParaRPr lang="en-US" sz="2200" dirty="0">
              <a:latin typeface="Arial" panose="020B0604020202020204" pitchFamily="34" charset="0"/>
              <a:cs typeface="Arial" panose="020B0604020202020204" pitchFamily="34" charset="0"/>
            </a:endParaRPr>
          </a:p>
          <a:p>
            <a:pPr marL="457200" indent="-457200">
              <a:buFont typeface="+mj-lt"/>
              <a:buAutoNum type="arabicPeriod"/>
            </a:pPr>
            <a:r>
              <a:rPr lang="en-US" sz="2200" dirty="0">
                <a:solidFill>
                  <a:srgbClr val="0070C0"/>
                </a:solidFill>
                <a:latin typeface="Arial" panose="020B0604020202020204" pitchFamily="34" charset="0"/>
                <a:cs typeface="Arial" panose="020B0604020202020204" pitchFamily="34" charset="0"/>
                <a:hlinkClick r:id="rId3" action="ppaction://hlinksldjump">
                  <a:extLst>
                    <a:ext uri="{A12FA001-AC4F-418D-AE19-62706E023703}">
                      <ahyp:hlinkClr xmlns:ahyp="http://schemas.microsoft.com/office/drawing/2018/hyperlinkcolor" val="tx"/>
                    </a:ext>
                  </a:extLst>
                </a:hlinkClick>
              </a:rPr>
              <a:t>What are the different kinds of SEND the academy caters for ?</a:t>
            </a:r>
            <a:endParaRPr lang="en-US" sz="2200" dirty="0">
              <a:solidFill>
                <a:srgbClr val="0070C0"/>
              </a:solidFill>
              <a:latin typeface="Arial" panose="020B0604020202020204" pitchFamily="34" charset="0"/>
              <a:cs typeface="Arial" panose="020B0604020202020204" pitchFamily="34" charset="0"/>
            </a:endParaRPr>
          </a:p>
          <a:p>
            <a:pPr marL="457200" indent="-457200">
              <a:buFont typeface="+mj-lt"/>
              <a:buAutoNum type="arabicPeriod"/>
            </a:pPr>
            <a:r>
              <a:rPr lang="en-US" sz="2200" dirty="0">
                <a:latin typeface="Arial" panose="020B0604020202020204" pitchFamily="34" charset="0"/>
                <a:cs typeface="Arial" panose="020B0604020202020204" pitchFamily="34" charset="0"/>
                <a:hlinkClick r:id="rId4" action="ppaction://hlinksldjump"/>
              </a:rPr>
              <a:t>Who are the SEND staff at the academy ?</a:t>
            </a:r>
            <a:endParaRPr lang="en-US" sz="2200" dirty="0">
              <a:latin typeface="Arial" panose="020B0604020202020204" pitchFamily="34" charset="0"/>
              <a:cs typeface="Arial" panose="020B0604020202020204" pitchFamily="34" charset="0"/>
            </a:endParaRPr>
          </a:p>
          <a:p>
            <a:pPr marL="457200" indent="-457200">
              <a:buFont typeface="+mj-lt"/>
              <a:buAutoNum type="arabicPeriod"/>
            </a:pPr>
            <a:r>
              <a:rPr lang="en-US" sz="2200" dirty="0">
                <a:latin typeface="Arial" panose="020B0604020202020204" pitchFamily="34" charset="0"/>
                <a:cs typeface="Arial" panose="020B0604020202020204" pitchFamily="34" charset="0"/>
                <a:hlinkClick r:id="rId5" action="ppaction://hlinksldjump"/>
              </a:rPr>
              <a:t>What is the local offer ?</a:t>
            </a:r>
            <a:endParaRPr lang="en-US" sz="2200" dirty="0">
              <a:latin typeface="Arial" panose="020B0604020202020204" pitchFamily="34" charset="0"/>
              <a:cs typeface="Arial" panose="020B0604020202020204" pitchFamily="34" charset="0"/>
            </a:endParaRPr>
          </a:p>
          <a:p>
            <a:pPr marL="457200" indent="-457200">
              <a:buFont typeface="+mj-lt"/>
              <a:buAutoNum type="arabicPeriod"/>
            </a:pPr>
            <a:r>
              <a:rPr lang="en-US" sz="2200" dirty="0">
                <a:latin typeface="Arial" panose="020B0604020202020204" pitchFamily="34" charset="0"/>
                <a:cs typeface="Arial" panose="020B0604020202020204" pitchFamily="34" charset="0"/>
                <a:hlinkClick r:id="rId6" action="ppaction://hlinksldjump"/>
              </a:rPr>
              <a:t>If I am concerned about my child, what should I do?</a:t>
            </a:r>
            <a:endParaRPr lang="en-US" sz="2200" dirty="0">
              <a:latin typeface="Arial" panose="020B0604020202020204" pitchFamily="34" charset="0"/>
              <a:cs typeface="Arial" panose="020B0604020202020204" pitchFamily="34" charset="0"/>
            </a:endParaRPr>
          </a:p>
          <a:p>
            <a:pPr marL="457200" indent="-457200">
              <a:buFont typeface="+mj-lt"/>
              <a:buAutoNum type="arabicPeriod"/>
            </a:pPr>
            <a:r>
              <a:rPr lang="en-US" sz="2200" dirty="0">
                <a:latin typeface="Arial" panose="020B0604020202020204" pitchFamily="34" charset="0"/>
                <a:cs typeface="Arial" panose="020B0604020202020204" pitchFamily="34" charset="0"/>
                <a:hlinkClick r:id="rId7" action="ppaction://hlinksldjump"/>
              </a:rPr>
              <a:t>Who should I talk to if I need to know anything about my child’s SEND?</a:t>
            </a:r>
            <a:endParaRPr lang="en-US" sz="2200" dirty="0">
              <a:latin typeface="Arial" panose="020B0604020202020204" pitchFamily="34" charset="0"/>
              <a:cs typeface="Arial" panose="020B0604020202020204" pitchFamily="34" charset="0"/>
            </a:endParaRPr>
          </a:p>
          <a:p>
            <a:pPr marL="457200" indent="-457200">
              <a:buFont typeface="+mj-lt"/>
              <a:buAutoNum type="arabicPeriod"/>
            </a:pPr>
            <a:r>
              <a:rPr lang="en-US" sz="2200" dirty="0">
                <a:latin typeface="Arial" panose="020B0604020202020204" pitchFamily="34" charset="0"/>
                <a:cs typeface="Arial" panose="020B0604020202020204" pitchFamily="34" charset="0"/>
                <a:hlinkClick r:id="rId8" action="ppaction://hlinksldjump"/>
              </a:rPr>
              <a:t>If the academy are concerned about my child, what will they do ?</a:t>
            </a:r>
            <a:endParaRPr lang="en-US" sz="2200" dirty="0">
              <a:latin typeface="Arial" panose="020B0604020202020204" pitchFamily="34" charset="0"/>
              <a:cs typeface="Arial" panose="020B0604020202020204" pitchFamily="34" charset="0"/>
            </a:endParaRPr>
          </a:p>
          <a:p>
            <a:pPr marL="457200" indent="-457200">
              <a:buFont typeface="+mj-lt"/>
              <a:buAutoNum type="arabicPeriod"/>
            </a:pPr>
            <a:r>
              <a:rPr lang="en-US" sz="2200" dirty="0">
                <a:latin typeface="Arial" panose="020B0604020202020204" pitchFamily="34" charset="0"/>
                <a:cs typeface="Arial" panose="020B0604020202020204" pitchFamily="34" charset="0"/>
                <a:hlinkClick r:id="rId9" action="ppaction://hlinksldjump"/>
              </a:rPr>
              <a:t>How will I know if my child is making progress ?</a:t>
            </a:r>
            <a:endParaRPr lang="en-US" sz="2200" dirty="0">
              <a:latin typeface="Arial" panose="020B0604020202020204" pitchFamily="34" charset="0"/>
              <a:cs typeface="Arial" panose="020B0604020202020204" pitchFamily="34" charset="0"/>
            </a:endParaRPr>
          </a:p>
          <a:p>
            <a:pPr marL="457200" indent="-457200">
              <a:buFont typeface="+mj-lt"/>
              <a:buAutoNum type="arabicPeriod"/>
            </a:pPr>
            <a:r>
              <a:rPr lang="en-US" sz="2200" dirty="0">
                <a:latin typeface="Arial" panose="020B0604020202020204" pitchFamily="34" charset="0"/>
                <a:cs typeface="Arial" panose="020B0604020202020204" pitchFamily="34" charset="0"/>
                <a:hlinkClick r:id="rId10" action="ppaction://hlinksldjump"/>
              </a:rPr>
              <a:t>How will my child’s voice be heard ?</a:t>
            </a:r>
            <a:endParaRPr lang="en-US" sz="2200" dirty="0">
              <a:latin typeface="Arial" panose="020B0604020202020204" pitchFamily="34" charset="0"/>
              <a:cs typeface="Arial" panose="020B0604020202020204" pitchFamily="34" charset="0"/>
            </a:endParaRPr>
          </a:p>
          <a:p>
            <a:pPr marL="457200" indent="-457200">
              <a:buFont typeface="+mj-lt"/>
              <a:buAutoNum type="arabicPeriod"/>
            </a:pPr>
            <a:r>
              <a:rPr lang="en-US" sz="2200" dirty="0">
                <a:latin typeface="Arial" panose="020B0604020202020204" pitchFamily="34" charset="0"/>
                <a:cs typeface="Arial" panose="020B0604020202020204" pitchFamily="34" charset="0"/>
                <a:hlinkClick r:id="rId11" action="ppaction://hlinksldjump"/>
              </a:rPr>
              <a:t>Which services does the academy use to support children with SEND ?</a:t>
            </a:r>
            <a:endParaRPr lang="en-US" sz="2200" dirty="0">
              <a:latin typeface="Arial" panose="020B0604020202020204" pitchFamily="34" charset="0"/>
              <a:cs typeface="Arial" panose="020B0604020202020204" pitchFamily="34" charset="0"/>
            </a:endParaRPr>
          </a:p>
          <a:p>
            <a:pPr marL="457200" indent="-457200">
              <a:buFont typeface="+mj-lt"/>
              <a:buAutoNum type="arabicPeriod"/>
            </a:pPr>
            <a:r>
              <a:rPr lang="en-US" sz="2200" dirty="0">
                <a:latin typeface="Arial" panose="020B0604020202020204" pitchFamily="34" charset="0"/>
                <a:cs typeface="Arial" panose="020B0604020202020204" pitchFamily="34" charset="0"/>
                <a:hlinkClick r:id="rId12" action="ppaction://hlinksldjump"/>
              </a:rPr>
              <a:t>How will my child be supported when they move to another year group ?</a:t>
            </a:r>
            <a:endParaRPr lang="en-US" sz="2200" dirty="0">
              <a:latin typeface="Arial" panose="020B0604020202020204" pitchFamily="34" charset="0"/>
              <a:cs typeface="Arial" panose="020B0604020202020204" pitchFamily="34" charset="0"/>
            </a:endParaRPr>
          </a:p>
          <a:p>
            <a:pPr marL="457200" indent="-457200">
              <a:buFont typeface="+mj-lt"/>
              <a:buAutoNum type="arabicPeriod"/>
            </a:pPr>
            <a:r>
              <a:rPr lang="en-US" sz="2200" dirty="0">
                <a:latin typeface="Arial" panose="020B0604020202020204" pitchFamily="34" charset="0"/>
                <a:cs typeface="Arial" panose="020B0604020202020204" pitchFamily="34" charset="0"/>
                <a:hlinkClick r:id="rId13" action="ppaction://hlinksldjump"/>
              </a:rPr>
              <a:t>How will teaching be adapted for my child ?</a:t>
            </a:r>
            <a:endParaRPr lang="en-US" sz="2200" dirty="0">
              <a:latin typeface="Arial" panose="020B0604020202020204" pitchFamily="34" charset="0"/>
              <a:cs typeface="Arial" panose="020B0604020202020204" pitchFamily="34" charset="0"/>
            </a:endParaRPr>
          </a:p>
          <a:p>
            <a:pPr marL="457200" indent="-457200">
              <a:buFont typeface="+mj-lt"/>
              <a:buAutoNum type="arabicPeriod"/>
            </a:pPr>
            <a:r>
              <a:rPr lang="en-US" sz="2200" dirty="0">
                <a:latin typeface="Arial" panose="020B0604020202020204" pitchFamily="34" charset="0"/>
                <a:cs typeface="Arial" panose="020B0604020202020204" pitchFamily="34" charset="0"/>
                <a:hlinkClick r:id="rId14" action="ppaction://hlinksldjump"/>
              </a:rPr>
              <a:t>What resources are available ?</a:t>
            </a:r>
            <a:endParaRPr lang="en-US" sz="2200" dirty="0">
              <a:latin typeface="Arial" panose="020B0604020202020204" pitchFamily="34" charset="0"/>
              <a:cs typeface="Arial" panose="020B0604020202020204" pitchFamily="34" charset="0"/>
            </a:endParaRPr>
          </a:p>
          <a:p>
            <a:pPr marL="457200" indent="-457200">
              <a:buFont typeface="+mj-lt"/>
              <a:buAutoNum type="arabicPeriod"/>
            </a:pPr>
            <a:r>
              <a:rPr lang="en-US" sz="2200" dirty="0">
                <a:latin typeface="Arial" panose="020B0604020202020204" pitchFamily="34" charset="0"/>
                <a:cs typeface="Arial" panose="020B0604020202020204" pitchFamily="34" charset="0"/>
                <a:hlinkClick r:id="rId15" action="ppaction://hlinksldjump"/>
              </a:rPr>
              <a:t>What is the pastoral, medical and social support available in the school to ensure my child’s well-being</a:t>
            </a:r>
            <a:r>
              <a:rPr lang="en-US" sz="2200" dirty="0">
                <a:latin typeface="Arial" panose="020B0604020202020204" pitchFamily="34" charset="0"/>
                <a:cs typeface="Arial" panose="020B0604020202020204" pitchFamily="34" charset="0"/>
              </a:rPr>
              <a:t>?</a:t>
            </a:r>
          </a:p>
          <a:p>
            <a:pPr marL="457200" indent="-457200">
              <a:buFont typeface="+mj-lt"/>
              <a:buAutoNum type="arabicPeriod"/>
            </a:pPr>
            <a:r>
              <a:rPr lang="en-US" sz="2200" dirty="0">
                <a:latin typeface="Arial" panose="020B0604020202020204" pitchFamily="34" charset="0"/>
                <a:cs typeface="Arial" panose="020B0604020202020204" pitchFamily="34" charset="0"/>
                <a:hlinkClick r:id="rId16" action="ppaction://hlinksldjump"/>
              </a:rPr>
              <a:t>What support is there for me as a parent ?</a:t>
            </a:r>
            <a:endParaRPr lang="en-US" sz="2200" dirty="0">
              <a:latin typeface="Arial" panose="020B0604020202020204" pitchFamily="34" charset="0"/>
              <a:cs typeface="Arial" panose="020B0604020202020204" pitchFamily="34" charset="0"/>
            </a:endParaRPr>
          </a:p>
          <a:p>
            <a:pPr marL="457200" indent="-457200">
              <a:buFont typeface="+mj-lt"/>
              <a:buAutoNum type="arabicPeriod"/>
            </a:pPr>
            <a:r>
              <a:rPr lang="en-US" sz="2200" dirty="0">
                <a:latin typeface="Arial" panose="020B0604020202020204" pitchFamily="34" charset="0"/>
                <a:cs typeface="Arial" panose="020B0604020202020204" pitchFamily="34" charset="0"/>
                <a:hlinkClick r:id="rId16" action="ppaction://hlinksldjump"/>
              </a:rPr>
              <a:t>What training is available to staff to support SEND ?</a:t>
            </a:r>
            <a:endParaRPr lang="en-US" sz="2200" dirty="0">
              <a:latin typeface="Arial" panose="020B0604020202020204" pitchFamily="34" charset="0"/>
              <a:cs typeface="Arial" panose="020B0604020202020204" pitchFamily="34" charset="0"/>
            </a:endParaRPr>
          </a:p>
          <a:p>
            <a:pPr marL="457200" indent="-457200">
              <a:buFont typeface="+mj-lt"/>
              <a:buAutoNum type="arabicPeriod"/>
            </a:pPr>
            <a:r>
              <a:rPr lang="en-US" sz="2200" dirty="0">
                <a:latin typeface="Arial" panose="020B0604020202020204" pitchFamily="34" charset="0"/>
                <a:cs typeface="Arial" panose="020B0604020202020204" pitchFamily="34" charset="0"/>
                <a:hlinkClick r:id="rId17" action="ppaction://hlinksldjump"/>
              </a:rPr>
              <a:t>What extra curricular activities will be available for my child?</a:t>
            </a:r>
            <a:endParaRPr lang="en-US" sz="2200" dirty="0">
              <a:latin typeface="Arial" panose="020B0604020202020204" pitchFamily="34" charset="0"/>
              <a:cs typeface="Arial" panose="020B0604020202020204" pitchFamily="34" charset="0"/>
            </a:endParaRPr>
          </a:p>
          <a:p>
            <a:pPr marL="457200" indent="-457200">
              <a:buFont typeface="+mj-lt"/>
              <a:buAutoNum type="arabicPeriod"/>
            </a:pPr>
            <a:r>
              <a:rPr lang="en-US" sz="2200" dirty="0">
                <a:latin typeface="Arial" panose="020B0604020202020204" pitchFamily="34" charset="0"/>
                <a:cs typeface="Arial" panose="020B0604020202020204" pitchFamily="34" charset="0"/>
                <a:hlinkClick r:id="rId18" action="ppaction://hlinksldjump"/>
              </a:rPr>
              <a:t>How does the academy support children who have SEND and are Looked after ?</a:t>
            </a:r>
            <a:endParaRPr lang="en-US" sz="2200" dirty="0">
              <a:latin typeface="Arial" panose="020B0604020202020204" pitchFamily="34" charset="0"/>
              <a:cs typeface="Arial" panose="020B0604020202020204" pitchFamily="34" charset="0"/>
            </a:endParaRPr>
          </a:p>
          <a:p>
            <a:pPr marL="457200" indent="-457200">
              <a:buFont typeface="+mj-lt"/>
              <a:buAutoNum type="arabicPeriod"/>
            </a:pPr>
            <a:r>
              <a:rPr lang="en-US" sz="2200" dirty="0">
                <a:latin typeface="Arial" panose="020B0604020202020204" pitchFamily="34" charset="0"/>
                <a:cs typeface="Arial" panose="020B0604020202020204" pitchFamily="34" charset="0"/>
                <a:hlinkClick r:id="rId19" action="ppaction://hlinksldjump"/>
              </a:rPr>
              <a:t>How are complaints dealt with ?</a:t>
            </a:r>
            <a:endParaRPr lang="en-US" dirty="0">
              <a:latin typeface="Arial" panose="020B0604020202020204" pitchFamily="34" charset="0"/>
              <a:cs typeface="Arial" panose="020B0604020202020204" pitchFamily="34" charset="0"/>
            </a:endParaRPr>
          </a:p>
          <a:p>
            <a:pPr marL="457200" indent="-457200">
              <a:buFont typeface="+mj-lt"/>
              <a:buAutoNum type="arabicPeriod"/>
            </a:pPr>
            <a:endParaRPr lang="en-US" dirty="0">
              <a:latin typeface="Arial" panose="020B0604020202020204" pitchFamily="34" charset="0"/>
              <a:cs typeface="Arial" panose="020B0604020202020204" pitchFamily="34" charset="0"/>
            </a:endParaRPr>
          </a:p>
          <a:p>
            <a:pPr marL="457200" indent="-457200">
              <a:buFont typeface="+mj-lt"/>
              <a:buAutoNum type="arabicPeriod"/>
            </a:pPr>
            <a:endParaRPr lang="en-US" dirty="0">
              <a:latin typeface="Arial" panose="020B0604020202020204" pitchFamily="34" charset="0"/>
              <a:cs typeface="Arial" panose="020B0604020202020204" pitchFamily="34" charset="0"/>
            </a:endParaRPr>
          </a:p>
          <a:p>
            <a:pPr marL="457200" indent="-457200">
              <a:buFont typeface="+mj-lt"/>
              <a:buAutoNum type="arabicPeriod"/>
            </a:pPr>
            <a:endParaRPr lang="en-US" dirty="0">
              <a:latin typeface="Arial" panose="020B0604020202020204" pitchFamily="34" charset="0"/>
              <a:cs typeface="Arial" panose="020B0604020202020204" pitchFamily="34" charset="0"/>
            </a:endParaRPr>
          </a:p>
          <a:p>
            <a:pPr marL="457200" indent="-457200">
              <a:buFont typeface="+mj-lt"/>
              <a:buAutoNum type="arabicPeriod"/>
            </a:pPr>
            <a:endParaRPr lang="en-US" dirty="0">
              <a:latin typeface="Arial" panose="020B0604020202020204" pitchFamily="34" charset="0"/>
              <a:cs typeface="Arial" panose="020B0604020202020204" pitchFamily="34" charset="0"/>
            </a:endParaRPr>
          </a:p>
          <a:p>
            <a:pPr marL="457200" indent="-457200">
              <a:buFont typeface="+mj-lt"/>
              <a:buAutoNum type="arabicPeriod"/>
            </a:pPr>
            <a:endParaRPr lang="en-US" dirty="0">
              <a:latin typeface="Arial" panose="020B0604020202020204" pitchFamily="34" charset="0"/>
              <a:cs typeface="Arial" panose="020B0604020202020204" pitchFamily="34" charset="0"/>
            </a:endParaRPr>
          </a:p>
          <a:p>
            <a:pPr marL="457200" indent="-457200">
              <a:buFont typeface="+mj-lt"/>
              <a:buAutoNum type="arabicPeriod"/>
            </a:pPr>
            <a:endParaRPr lang="en-US" dirty="0">
              <a:latin typeface="Arial" panose="020B0604020202020204" pitchFamily="34" charset="0"/>
              <a:cs typeface="Arial" panose="020B0604020202020204" pitchFamily="34" charset="0"/>
            </a:endParaRPr>
          </a:p>
          <a:p>
            <a:pPr marL="457200" indent="-457200">
              <a:buFont typeface="+mj-lt"/>
              <a:buAutoNum type="arabicPeriod"/>
            </a:pPr>
            <a:endParaRPr lang="en-US" dirty="0"/>
          </a:p>
          <a:p>
            <a:pPr marL="457200" indent="-457200">
              <a:buFont typeface="+mj-lt"/>
              <a:buAutoNum type="arabicPeriod"/>
            </a:pPr>
            <a:endParaRPr lang="en-US" dirty="0"/>
          </a:p>
          <a:p>
            <a:pPr marL="457200" indent="-457200">
              <a:buFont typeface="+mj-lt"/>
              <a:buAutoNum type="arabicPeriod"/>
            </a:pPr>
            <a:endParaRPr lang="en-US" dirty="0"/>
          </a:p>
          <a:p>
            <a:pPr marL="457200" indent="-457200">
              <a:buFont typeface="+mj-lt"/>
              <a:buAutoNum type="arabicPeriod"/>
            </a:pPr>
            <a:endParaRPr lang="en-US" dirty="0"/>
          </a:p>
          <a:p>
            <a:pPr marL="457200" indent="-457200">
              <a:buFont typeface="+mj-lt"/>
              <a:buAutoNum type="arabicPeriod"/>
            </a:pPr>
            <a:endParaRPr lang="en-US" dirty="0"/>
          </a:p>
          <a:p>
            <a:pPr marL="457200" indent="-457200">
              <a:buFont typeface="+mj-lt"/>
              <a:buAutoNum type="arabicPeriod"/>
            </a:pPr>
            <a:endParaRPr lang="en-US" dirty="0"/>
          </a:p>
          <a:p>
            <a:pPr marL="457200" indent="-457200">
              <a:buFont typeface="+mj-lt"/>
              <a:buAutoNum type="arabicPeriod"/>
            </a:pPr>
            <a:endParaRPr lang="en-GB" dirty="0"/>
          </a:p>
        </p:txBody>
      </p:sp>
    </p:spTree>
    <p:extLst>
      <p:ext uri="{BB962C8B-B14F-4D97-AF65-F5344CB8AC3E}">
        <p14:creationId xmlns:p14="http://schemas.microsoft.com/office/powerpoint/2010/main" val="38084288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94055" y="200682"/>
            <a:ext cx="8869680" cy="862287"/>
          </a:xfrm>
          <a:prstGeom prst="rect">
            <a:avLst/>
          </a:prstGeom>
        </p:spPr>
        <p:txBody>
          <a:bodyPr vert="horz" wrap="square" lIns="0" tIns="274828" rIns="0" bIns="0" rtlCol="0">
            <a:spAutoFit/>
          </a:bodyPr>
          <a:lstStyle/>
          <a:p>
            <a:pPr marL="12700">
              <a:lnSpc>
                <a:spcPct val="100000"/>
              </a:lnSpc>
              <a:spcBef>
                <a:spcPts val="100"/>
              </a:spcBef>
            </a:pPr>
            <a:r>
              <a:rPr lang="en-US" sz="3600" dirty="0">
                <a:latin typeface="Arial" panose="020B0604020202020204" pitchFamily="34" charset="0"/>
                <a:cs typeface="Arial" panose="020B0604020202020204" pitchFamily="34" charset="0"/>
              </a:rPr>
              <a:t>Our Vision</a:t>
            </a:r>
            <a:endParaRPr sz="3600" dirty="0">
              <a:latin typeface="Arial" panose="020B0604020202020204" pitchFamily="34" charset="0"/>
              <a:cs typeface="Arial" panose="020B0604020202020204" pitchFamily="34" charset="0"/>
            </a:endParaRPr>
          </a:p>
        </p:txBody>
      </p:sp>
      <p:sp>
        <p:nvSpPr>
          <p:cNvPr id="3" name="object 3"/>
          <p:cNvSpPr txBox="1"/>
          <p:nvPr/>
        </p:nvSpPr>
        <p:spPr>
          <a:xfrm>
            <a:off x="394055" y="1775747"/>
            <a:ext cx="9009915" cy="6025496"/>
          </a:xfrm>
          <a:prstGeom prst="rect">
            <a:avLst/>
          </a:prstGeom>
        </p:spPr>
        <p:txBody>
          <a:bodyPr vert="horz" wrap="square" lIns="0" tIns="12700" rIns="0" bIns="0" rtlCol="0">
            <a:spAutoFit/>
          </a:bodyPr>
          <a:lstStyle/>
          <a:p>
            <a:pPr marL="12700" algn="ctr">
              <a:lnSpc>
                <a:spcPct val="100000"/>
              </a:lnSpc>
              <a:spcBef>
                <a:spcPts val="100"/>
              </a:spcBef>
            </a:pPr>
            <a:r>
              <a:rPr sz="2200" dirty="0">
                <a:latin typeface="Arial" panose="020B0604020202020204" pitchFamily="34" charset="0"/>
                <a:cs typeface="Arial" panose="020B0604020202020204" pitchFamily="34" charset="0"/>
              </a:rPr>
              <a:t>We</a:t>
            </a:r>
            <a:r>
              <a:rPr sz="2200" spc="-75" dirty="0">
                <a:latin typeface="Arial" panose="020B0604020202020204" pitchFamily="34" charset="0"/>
                <a:cs typeface="Arial" panose="020B0604020202020204" pitchFamily="34" charset="0"/>
              </a:rPr>
              <a:t> </a:t>
            </a:r>
            <a:r>
              <a:rPr sz="2200" dirty="0">
                <a:latin typeface="Arial" panose="020B0604020202020204" pitchFamily="34" charset="0"/>
                <a:cs typeface="Arial" panose="020B0604020202020204" pitchFamily="34" charset="0"/>
              </a:rPr>
              <a:t>are</a:t>
            </a:r>
            <a:r>
              <a:rPr sz="2200" spc="-70" dirty="0">
                <a:latin typeface="Arial" panose="020B0604020202020204" pitchFamily="34" charset="0"/>
                <a:cs typeface="Arial" panose="020B0604020202020204" pitchFamily="34" charset="0"/>
              </a:rPr>
              <a:t> </a:t>
            </a:r>
            <a:r>
              <a:rPr sz="2200" dirty="0">
                <a:latin typeface="Arial" panose="020B0604020202020204" pitchFamily="34" charset="0"/>
                <a:cs typeface="Arial" panose="020B0604020202020204" pitchFamily="34" charset="0"/>
              </a:rPr>
              <a:t>a</a:t>
            </a:r>
            <a:r>
              <a:rPr sz="2200" spc="-75" dirty="0">
                <a:latin typeface="Arial" panose="020B0604020202020204" pitchFamily="34" charset="0"/>
                <a:cs typeface="Arial" panose="020B0604020202020204" pitchFamily="34" charset="0"/>
              </a:rPr>
              <a:t> </a:t>
            </a:r>
            <a:r>
              <a:rPr sz="2200" dirty="0">
                <a:latin typeface="Arial" panose="020B0604020202020204" pitchFamily="34" charset="0"/>
                <a:cs typeface="Arial" panose="020B0604020202020204" pitchFamily="34" charset="0"/>
              </a:rPr>
              <a:t>fully</a:t>
            </a:r>
            <a:r>
              <a:rPr sz="2200" spc="-70" dirty="0">
                <a:latin typeface="Arial" panose="020B0604020202020204" pitchFamily="34" charset="0"/>
                <a:cs typeface="Arial" panose="020B0604020202020204" pitchFamily="34" charset="0"/>
              </a:rPr>
              <a:t> </a:t>
            </a:r>
            <a:r>
              <a:rPr sz="2200" dirty="0">
                <a:latin typeface="Arial" panose="020B0604020202020204" pitchFamily="34" charset="0"/>
                <a:cs typeface="Arial" panose="020B0604020202020204" pitchFamily="34" charset="0"/>
              </a:rPr>
              <a:t>inclusive,</a:t>
            </a:r>
            <a:r>
              <a:rPr sz="2200" spc="-70" dirty="0">
                <a:latin typeface="Arial" panose="020B0604020202020204" pitchFamily="34" charset="0"/>
                <a:cs typeface="Arial" panose="020B0604020202020204" pitchFamily="34" charset="0"/>
              </a:rPr>
              <a:t> </a:t>
            </a:r>
            <a:r>
              <a:rPr sz="2200" dirty="0">
                <a:latin typeface="Arial" panose="020B0604020202020204" pitchFamily="34" charset="0"/>
                <a:cs typeface="Arial" panose="020B0604020202020204" pitchFamily="34" charset="0"/>
              </a:rPr>
              <a:t>mainstream</a:t>
            </a:r>
            <a:r>
              <a:rPr lang="en-US" sz="2200" dirty="0">
                <a:latin typeface="Arial" panose="020B0604020202020204" pitchFamily="34" charset="0"/>
                <a:cs typeface="Arial" panose="020B0604020202020204" pitchFamily="34" charset="0"/>
              </a:rPr>
              <a:t> academy, that belongs to the Diocese of Coventry Multi Academy Trust. The Core Mission of the Diocese of Coventry Multi Academy Trust is to build a better future for all within our Academies who in turn will positively impact their communities.</a:t>
            </a:r>
          </a:p>
          <a:p>
            <a:pPr marL="12700" algn="ctr">
              <a:lnSpc>
                <a:spcPct val="100000"/>
              </a:lnSpc>
              <a:spcBef>
                <a:spcPts val="100"/>
              </a:spcBef>
            </a:pPr>
            <a:endParaRPr lang="en-US" sz="2400" b="1" dirty="0">
              <a:latin typeface="Arial" panose="020B0604020202020204" pitchFamily="34" charset="0"/>
              <a:cs typeface="Arial" panose="020B0604020202020204" pitchFamily="34" charset="0"/>
            </a:endParaRPr>
          </a:p>
          <a:p>
            <a:pPr marL="12700" algn="ctr">
              <a:lnSpc>
                <a:spcPct val="100000"/>
              </a:lnSpc>
              <a:spcBef>
                <a:spcPts val="100"/>
              </a:spcBef>
            </a:pPr>
            <a:r>
              <a:rPr lang="en-US" sz="2400" b="1" dirty="0">
                <a:latin typeface="Arial" panose="020B0604020202020204" pitchFamily="34" charset="0"/>
                <a:cs typeface="Arial" panose="020B0604020202020204" pitchFamily="34" charset="0"/>
              </a:rPr>
              <a:t>Together, pursuing ‘life in all its fullness’ (based on John 10, 10)</a:t>
            </a:r>
          </a:p>
          <a:p>
            <a:pPr marL="12700" marR="5080" algn="ctr">
              <a:lnSpc>
                <a:spcPct val="119200"/>
              </a:lnSpc>
            </a:pPr>
            <a:endParaRPr lang="en-US" sz="1400" spc="-10" dirty="0">
              <a:latin typeface="Arial" panose="020B0604020202020204" pitchFamily="34" charset="0"/>
              <a:cs typeface="Arial" panose="020B0604020202020204" pitchFamily="34" charset="0"/>
            </a:endParaRPr>
          </a:p>
          <a:p>
            <a:pPr marL="12700" marR="5080" algn="ctr">
              <a:lnSpc>
                <a:spcPct val="119200"/>
              </a:lnSpc>
            </a:pPr>
            <a:r>
              <a:rPr lang="en-GB" sz="1400" spc="-10" dirty="0">
                <a:latin typeface="Arial" panose="020B0604020202020204" pitchFamily="34" charset="0"/>
                <a:cs typeface="Arial" panose="020B0604020202020204" pitchFamily="34" charset="0"/>
              </a:rPr>
              <a:t>Within a Christian framework at All Saints’ C of E Academy we aim to challenge and support all pupils to enable them to develop their talents and achieve their potential. All individuals are valued irrespective of ability, race, gender, culture or faith. </a:t>
            </a:r>
          </a:p>
          <a:p>
            <a:pPr marL="12700" marR="5080" algn="ctr">
              <a:lnSpc>
                <a:spcPct val="119200"/>
              </a:lnSpc>
            </a:pPr>
            <a:r>
              <a:rPr lang="en-GB" sz="1400" spc="-10" dirty="0">
                <a:latin typeface="Arial" panose="020B0604020202020204" pitchFamily="34" charset="0"/>
                <a:cs typeface="Arial" panose="020B0604020202020204" pitchFamily="34" charset="0"/>
              </a:rPr>
              <a:t> </a:t>
            </a:r>
          </a:p>
          <a:p>
            <a:pPr marL="12700" marR="5080" algn="ctr">
              <a:lnSpc>
                <a:spcPct val="119200"/>
              </a:lnSpc>
            </a:pPr>
            <a:r>
              <a:rPr lang="en-GB" sz="1400" spc="-10" dirty="0">
                <a:latin typeface="Arial" panose="020B0604020202020204" pitchFamily="34" charset="0"/>
                <a:cs typeface="Arial" panose="020B0604020202020204" pitchFamily="34" charset="0"/>
              </a:rPr>
              <a:t>We aim to provide excellent teaching and stimulating learning experiences across a broad and balanced curriculum, within a happy, caring, inclusive and safe environment. </a:t>
            </a:r>
          </a:p>
          <a:p>
            <a:pPr marL="12700" marR="5080" algn="ctr">
              <a:lnSpc>
                <a:spcPct val="119200"/>
              </a:lnSpc>
            </a:pPr>
            <a:r>
              <a:rPr lang="en-GB" sz="1400" spc="-10" dirty="0">
                <a:latin typeface="Arial" panose="020B0604020202020204" pitchFamily="34" charset="0"/>
                <a:cs typeface="Arial" panose="020B0604020202020204" pitchFamily="34" charset="0"/>
              </a:rPr>
              <a:t> </a:t>
            </a:r>
          </a:p>
          <a:p>
            <a:pPr marL="12700" marR="5080" algn="ctr">
              <a:lnSpc>
                <a:spcPct val="119200"/>
              </a:lnSpc>
            </a:pPr>
            <a:r>
              <a:rPr lang="en-GB" sz="1400" spc="-10" dirty="0">
                <a:latin typeface="Arial" panose="020B0604020202020204" pitchFamily="34" charset="0"/>
                <a:cs typeface="Arial" panose="020B0604020202020204" pitchFamily="34" charset="0"/>
              </a:rPr>
              <a:t>We aim to enable each child to develop the personal and social skills necessary for them to become independent, responsible, active participants in their community through partnerships with home, our parish churches, local neighbourhoods and the wider community. </a:t>
            </a:r>
          </a:p>
          <a:p>
            <a:pPr marL="12700" marR="5080" algn="ctr">
              <a:lnSpc>
                <a:spcPct val="119200"/>
              </a:lnSpc>
            </a:pPr>
            <a:r>
              <a:rPr lang="en-GB" sz="2200" spc="-10" dirty="0">
                <a:latin typeface="Arial" panose="020B0604020202020204" pitchFamily="34" charset="0"/>
                <a:cs typeface="Arial" panose="020B0604020202020204" pitchFamily="34" charset="0"/>
              </a:rPr>
              <a:t> </a:t>
            </a:r>
          </a:p>
        </p:txBody>
      </p:sp>
      <p:pic>
        <p:nvPicPr>
          <p:cNvPr id="4" name="Picture 3">
            <a:extLst>
              <a:ext uri="{FF2B5EF4-FFF2-40B4-BE49-F238E27FC236}">
                <a16:creationId xmlns:a16="http://schemas.microsoft.com/office/drawing/2014/main" id="{5063348C-C0E8-2E6D-AC3E-4FC00C3C1C6E}"/>
              </a:ext>
            </a:extLst>
          </p:cNvPr>
          <p:cNvPicPr>
            <a:picLocks noChangeAspect="1"/>
          </p:cNvPicPr>
          <p:nvPr/>
        </p:nvPicPr>
        <p:blipFill>
          <a:blip r:embed="rId2"/>
          <a:stretch>
            <a:fillRect/>
          </a:stretch>
        </p:blipFill>
        <p:spPr>
          <a:xfrm>
            <a:off x="8394700" y="236748"/>
            <a:ext cx="1742358" cy="1715878"/>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46100" y="337280"/>
            <a:ext cx="7606030" cy="1182375"/>
          </a:xfrm>
          <a:prstGeom prst="rect">
            <a:avLst/>
          </a:prstGeom>
        </p:spPr>
        <p:txBody>
          <a:bodyPr vert="horz" wrap="square" lIns="0" tIns="12700" rIns="0" bIns="0" rtlCol="0">
            <a:spAutoFit/>
          </a:bodyPr>
          <a:lstStyle/>
          <a:p>
            <a:pPr marL="12700">
              <a:lnSpc>
                <a:spcPct val="100000"/>
              </a:lnSpc>
              <a:spcBef>
                <a:spcPts val="100"/>
              </a:spcBef>
            </a:pPr>
            <a:r>
              <a:rPr sz="3800" dirty="0">
                <a:latin typeface="Arial" panose="020B0604020202020204" pitchFamily="34" charset="0"/>
                <a:cs typeface="Arial" panose="020B0604020202020204" pitchFamily="34" charset="0"/>
              </a:rPr>
              <a:t>What</a:t>
            </a:r>
            <a:r>
              <a:rPr lang="en-US" sz="3800" dirty="0">
                <a:latin typeface="Arial" panose="020B0604020202020204" pitchFamily="34" charset="0"/>
                <a:cs typeface="Arial" panose="020B0604020202020204" pitchFamily="34" charset="0"/>
              </a:rPr>
              <a:t> are the different kinds of SEND the academy caters for ?</a:t>
            </a:r>
            <a:endParaRPr sz="3800" dirty="0"/>
          </a:p>
        </p:txBody>
      </p:sp>
      <p:sp>
        <p:nvSpPr>
          <p:cNvPr id="3" name="object 3"/>
          <p:cNvSpPr txBox="1"/>
          <p:nvPr/>
        </p:nvSpPr>
        <p:spPr>
          <a:xfrm>
            <a:off x="613358" y="2105025"/>
            <a:ext cx="8881745" cy="3119120"/>
          </a:xfrm>
          <a:prstGeom prst="rect">
            <a:avLst/>
          </a:prstGeom>
        </p:spPr>
        <p:txBody>
          <a:bodyPr vert="horz" wrap="square" lIns="0" tIns="12700" rIns="0" bIns="0" rtlCol="0">
            <a:spAutoFit/>
          </a:bodyPr>
          <a:lstStyle/>
          <a:p>
            <a:pPr marL="12700" marR="5080">
              <a:lnSpc>
                <a:spcPct val="117500"/>
              </a:lnSpc>
              <a:spcBef>
                <a:spcPts val="100"/>
              </a:spcBef>
            </a:pPr>
            <a:r>
              <a:rPr sz="2400" dirty="0">
                <a:latin typeface="Arial" panose="020B0604020202020204" pitchFamily="34" charset="0"/>
                <a:cs typeface="Arial" panose="020B0604020202020204" pitchFamily="34" charset="0"/>
              </a:rPr>
              <a:t>The</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needs</a:t>
            </a:r>
            <a:r>
              <a:rPr sz="2400" spc="-1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of</a:t>
            </a:r>
            <a:r>
              <a:rPr sz="2400" spc="-2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child</a:t>
            </a:r>
            <a:r>
              <a:rPr sz="2400" spc="-1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with</a:t>
            </a:r>
            <a:r>
              <a:rPr sz="2400" spc="-2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SEND</a:t>
            </a:r>
            <a:r>
              <a:rPr sz="2400" spc="-1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will</a:t>
            </a:r>
            <a:r>
              <a:rPr sz="2400" spc="-2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fall</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under</a:t>
            </a:r>
            <a:r>
              <a:rPr sz="2400" spc="-2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one</a:t>
            </a:r>
            <a:r>
              <a:rPr sz="2400" spc="-2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or</a:t>
            </a:r>
            <a:r>
              <a:rPr sz="2400" spc="-2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more</a:t>
            </a:r>
            <a:r>
              <a:rPr sz="2400" spc="-2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of</a:t>
            </a:r>
            <a:r>
              <a:rPr sz="2400" spc="-2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these</a:t>
            </a:r>
            <a:r>
              <a:rPr sz="2400" spc="-25" dirty="0">
                <a:latin typeface="Arial" panose="020B0604020202020204" pitchFamily="34" charset="0"/>
                <a:cs typeface="Arial" panose="020B0604020202020204" pitchFamily="34" charset="0"/>
              </a:rPr>
              <a:t> </a:t>
            </a:r>
            <a:r>
              <a:rPr sz="2400" spc="-20" dirty="0">
                <a:latin typeface="Arial" panose="020B0604020202020204" pitchFamily="34" charset="0"/>
                <a:cs typeface="Arial" panose="020B0604020202020204" pitchFamily="34" charset="0"/>
              </a:rPr>
              <a:t>four </a:t>
            </a:r>
            <a:r>
              <a:rPr sz="2400" dirty="0">
                <a:latin typeface="Arial" panose="020B0604020202020204" pitchFamily="34" charset="0"/>
                <a:cs typeface="Arial" panose="020B0604020202020204" pitchFamily="34" charset="0"/>
              </a:rPr>
              <a:t>areas,</a:t>
            </a:r>
            <a:r>
              <a:rPr sz="2400" spc="-2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as</a:t>
            </a:r>
            <a:r>
              <a:rPr sz="2400" spc="-2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outlined</a:t>
            </a:r>
            <a:r>
              <a:rPr sz="2400" spc="-2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in</a:t>
            </a:r>
            <a:r>
              <a:rPr sz="2400" spc="-2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the</a:t>
            </a:r>
            <a:r>
              <a:rPr sz="2400" spc="-2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SEND</a:t>
            </a:r>
            <a:r>
              <a:rPr sz="2400" spc="-2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Code</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of</a:t>
            </a:r>
            <a:r>
              <a:rPr sz="2400" spc="-25"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Practice:</a:t>
            </a:r>
            <a:endParaRPr sz="2400" dirty="0">
              <a:latin typeface="Arial" panose="020B0604020202020204" pitchFamily="34" charset="0"/>
              <a:cs typeface="Arial" panose="020B0604020202020204" pitchFamily="34" charset="0"/>
            </a:endParaRPr>
          </a:p>
          <a:p>
            <a:pPr>
              <a:lnSpc>
                <a:spcPct val="100000"/>
              </a:lnSpc>
              <a:spcBef>
                <a:spcPts val="1390"/>
              </a:spcBef>
            </a:pPr>
            <a:endParaRPr sz="2400" dirty="0">
              <a:latin typeface="Arial" panose="020B0604020202020204" pitchFamily="34" charset="0"/>
              <a:cs typeface="Arial" panose="020B0604020202020204" pitchFamily="34" charset="0"/>
            </a:endParaRPr>
          </a:p>
          <a:p>
            <a:pPr marL="798195" indent="-785495">
              <a:lnSpc>
                <a:spcPct val="100000"/>
              </a:lnSpc>
              <a:buAutoNum type="arabicPeriod"/>
              <a:tabLst>
                <a:tab pos="798195" algn="l"/>
              </a:tabLst>
            </a:pPr>
            <a:r>
              <a:rPr sz="2400" dirty="0">
                <a:latin typeface="Arial" panose="020B0604020202020204" pitchFamily="34" charset="0"/>
                <a:cs typeface="Arial" panose="020B0604020202020204" pitchFamily="34" charset="0"/>
              </a:rPr>
              <a:t>Communication</a:t>
            </a:r>
            <a:r>
              <a:rPr sz="2400" spc="-5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and</a:t>
            </a:r>
            <a:r>
              <a:rPr sz="2400" spc="-50"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interaction</a:t>
            </a:r>
            <a:endParaRPr sz="2400" dirty="0">
              <a:latin typeface="Arial" panose="020B0604020202020204" pitchFamily="34" charset="0"/>
              <a:cs typeface="Arial" panose="020B0604020202020204" pitchFamily="34" charset="0"/>
            </a:endParaRPr>
          </a:p>
          <a:p>
            <a:pPr marL="798195" indent="-785495">
              <a:lnSpc>
                <a:spcPct val="100000"/>
              </a:lnSpc>
              <a:spcBef>
                <a:spcPts val="525"/>
              </a:spcBef>
              <a:buAutoNum type="arabicPeriod"/>
              <a:tabLst>
                <a:tab pos="798195" algn="l"/>
              </a:tabLst>
            </a:pPr>
            <a:r>
              <a:rPr sz="2400" dirty="0">
                <a:latin typeface="Arial" panose="020B0604020202020204" pitchFamily="34" charset="0"/>
                <a:cs typeface="Arial" panose="020B0604020202020204" pitchFamily="34" charset="0"/>
              </a:rPr>
              <a:t>Cognition</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and</a:t>
            </a:r>
            <a:r>
              <a:rPr sz="2400" spc="-30"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learning</a:t>
            </a:r>
            <a:endParaRPr sz="2400" dirty="0">
              <a:latin typeface="Arial" panose="020B0604020202020204" pitchFamily="34" charset="0"/>
              <a:cs typeface="Arial" panose="020B0604020202020204" pitchFamily="34" charset="0"/>
            </a:endParaRPr>
          </a:p>
          <a:p>
            <a:pPr marL="798195" indent="-785495">
              <a:lnSpc>
                <a:spcPct val="100000"/>
              </a:lnSpc>
              <a:spcBef>
                <a:spcPts val="625"/>
              </a:spcBef>
              <a:buAutoNum type="arabicPeriod"/>
              <a:tabLst>
                <a:tab pos="798195" algn="l"/>
              </a:tabLst>
            </a:pPr>
            <a:r>
              <a:rPr sz="2400" dirty="0">
                <a:latin typeface="Arial" panose="020B0604020202020204" pitchFamily="34" charset="0"/>
                <a:cs typeface="Arial" panose="020B0604020202020204" pitchFamily="34" charset="0"/>
              </a:rPr>
              <a:t>Social,</a:t>
            </a:r>
            <a:r>
              <a:rPr sz="2400" spc="-5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emotional</a:t>
            </a:r>
            <a:r>
              <a:rPr sz="2400" spc="-5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and</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mental</a:t>
            </a:r>
            <a:r>
              <a:rPr sz="2400" spc="-5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health</a:t>
            </a:r>
            <a:r>
              <a:rPr sz="2400" spc="-40"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difficulties</a:t>
            </a:r>
            <a:endParaRPr sz="2400" dirty="0">
              <a:latin typeface="Arial" panose="020B0604020202020204" pitchFamily="34" charset="0"/>
              <a:cs typeface="Arial" panose="020B0604020202020204" pitchFamily="34" charset="0"/>
            </a:endParaRPr>
          </a:p>
          <a:p>
            <a:pPr marL="798195" indent="-785495">
              <a:lnSpc>
                <a:spcPct val="100000"/>
              </a:lnSpc>
              <a:spcBef>
                <a:spcPts val="600"/>
              </a:spcBef>
              <a:buAutoNum type="arabicPeriod"/>
              <a:tabLst>
                <a:tab pos="798195" algn="l"/>
              </a:tabLst>
            </a:pPr>
            <a:r>
              <a:rPr sz="2400" dirty="0">
                <a:latin typeface="Arial" panose="020B0604020202020204" pitchFamily="34" charset="0"/>
                <a:cs typeface="Arial" panose="020B0604020202020204" pitchFamily="34" charset="0"/>
              </a:rPr>
              <a:t>Sensory</a:t>
            </a:r>
            <a:r>
              <a:rPr sz="2400" spc="-8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and/or</a:t>
            </a:r>
            <a:r>
              <a:rPr sz="2400" spc="-7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physical</a:t>
            </a:r>
            <a:r>
              <a:rPr sz="2400" spc="-75"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needs</a:t>
            </a:r>
            <a:endParaRPr sz="24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2EF52C2A-9DA2-4AD6-E3BA-26289FDE341A}"/>
              </a:ext>
            </a:extLst>
          </p:cNvPr>
          <p:cNvPicPr>
            <a:picLocks noChangeAspect="1"/>
          </p:cNvPicPr>
          <p:nvPr/>
        </p:nvPicPr>
        <p:blipFill>
          <a:blip r:embed="rId2"/>
          <a:stretch>
            <a:fillRect/>
          </a:stretch>
        </p:blipFill>
        <p:spPr>
          <a:xfrm>
            <a:off x="8623300" y="123825"/>
            <a:ext cx="1743607" cy="1713124"/>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853996" y="303663"/>
            <a:ext cx="7388304" cy="1182375"/>
          </a:xfrm>
          <a:prstGeom prst="rect">
            <a:avLst/>
          </a:prstGeom>
        </p:spPr>
        <p:txBody>
          <a:bodyPr vert="horz" wrap="square" lIns="0" tIns="12700" rIns="0" bIns="0" rtlCol="0">
            <a:spAutoFit/>
          </a:bodyPr>
          <a:lstStyle/>
          <a:p>
            <a:pPr marL="12700">
              <a:lnSpc>
                <a:spcPct val="100000"/>
              </a:lnSpc>
              <a:spcBef>
                <a:spcPts val="100"/>
              </a:spcBef>
            </a:pPr>
            <a:r>
              <a:rPr sz="3800" dirty="0">
                <a:latin typeface="Arial" panose="020B0604020202020204" pitchFamily="34" charset="0"/>
                <a:cs typeface="Arial" panose="020B0604020202020204" pitchFamily="34" charset="0"/>
              </a:rPr>
              <a:t>Who</a:t>
            </a:r>
            <a:r>
              <a:rPr sz="3800" spc="-80" dirty="0">
                <a:latin typeface="Arial" panose="020B0604020202020204" pitchFamily="34" charset="0"/>
                <a:cs typeface="Arial" panose="020B0604020202020204" pitchFamily="34" charset="0"/>
              </a:rPr>
              <a:t> </a:t>
            </a:r>
            <a:r>
              <a:rPr sz="3800" dirty="0">
                <a:latin typeface="Arial" panose="020B0604020202020204" pitchFamily="34" charset="0"/>
                <a:cs typeface="Arial" panose="020B0604020202020204" pitchFamily="34" charset="0"/>
              </a:rPr>
              <a:t>are</a:t>
            </a:r>
            <a:r>
              <a:rPr sz="3800" spc="-80" dirty="0">
                <a:latin typeface="Arial" panose="020B0604020202020204" pitchFamily="34" charset="0"/>
                <a:cs typeface="Arial" panose="020B0604020202020204" pitchFamily="34" charset="0"/>
              </a:rPr>
              <a:t> </a:t>
            </a:r>
            <a:r>
              <a:rPr sz="3800" dirty="0">
                <a:latin typeface="Arial" panose="020B0604020202020204" pitchFamily="34" charset="0"/>
                <a:cs typeface="Arial" panose="020B0604020202020204" pitchFamily="34" charset="0"/>
              </a:rPr>
              <a:t>our</a:t>
            </a:r>
            <a:r>
              <a:rPr sz="3800" spc="-70" dirty="0">
                <a:latin typeface="Arial" panose="020B0604020202020204" pitchFamily="34" charset="0"/>
                <a:cs typeface="Arial" panose="020B0604020202020204" pitchFamily="34" charset="0"/>
              </a:rPr>
              <a:t> </a:t>
            </a:r>
            <a:r>
              <a:rPr sz="3800" dirty="0">
                <a:latin typeface="Arial" panose="020B0604020202020204" pitchFamily="34" charset="0"/>
                <a:cs typeface="Arial" panose="020B0604020202020204" pitchFamily="34" charset="0"/>
              </a:rPr>
              <a:t>SEND</a:t>
            </a:r>
            <a:r>
              <a:rPr sz="3800" spc="-80" dirty="0">
                <a:latin typeface="Arial" panose="020B0604020202020204" pitchFamily="34" charset="0"/>
                <a:cs typeface="Arial" panose="020B0604020202020204" pitchFamily="34" charset="0"/>
              </a:rPr>
              <a:t> </a:t>
            </a:r>
            <a:r>
              <a:rPr sz="3800" spc="-10" dirty="0">
                <a:latin typeface="Arial" panose="020B0604020202020204" pitchFamily="34" charset="0"/>
                <a:cs typeface="Arial" panose="020B0604020202020204" pitchFamily="34" charset="0"/>
              </a:rPr>
              <a:t>staff</a:t>
            </a:r>
            <a:r>
              <a:rPr lang="en-US" sz="3800" spc="-10" dirty="0">
                <a:latin typeface="Arial" panose="020B0604020202020204" pitchFamily="34" charset="0"/>
                <a:cs typeface="Arial" panose="020B0604020202020204" pitchFamily="34" charset="0"/>
              </a:rPr>
              <a:t> at the academy </a:t>
            </a:r>
            <a:r>
              <a:rPr sz="3800" spc="-10" dirty="0">
                <a:latin typeface="Arial" panose="020B0604020202020204" pitchFamily="34" charset="0"/>
                <a:cs typeface="Arial" panose="020B0604020202020204" pitchFamily="34" charset="0"/>
              </a:rPr>
              <a:t>?</a:t>
            </a:r>
            <a:endParaRPr sz="3800" dirty="0">
              <a:latin typeface="Arial" panose="020B0604020202020204" pitchFamily="34" charset="0"/>
              <a:cs typeface="Arial" panose="020B0604020202020204" pitchFamily="34" charset="0"/>
            </a:endParaRPr>
          </a:p>
        </p:txBody>
      </p:sp>
      <p:sp>
        <p:nvSpPr>
          <p:cNvPr id="3" name="object 3"/>
          <p:cNvSpPr txBox="1"/>
          <p:nvPr/>
        </p:nvSpPr>
        <p:spPr>
          <a:xfrm>
            <a:off x="853996" y="2041109"/>
            <a:ext cx="8878492" cy="3821559"/>
          </a:xfrm>
          <a:prstGeom prst="rect">
            <a:avLst/>
          </a:prstGeom>
        </p:spPr>
        <p:txBody>
          <a:bodyPr vert="horz" wrap="square" lIns="0" tIns="12700" rIns="0" bIns="0" rtlCol="0">
            <a:spAutoFit/>
          </a:bodyPr>
          <a:lstStyle/>
          <a:p>
            <a:pPr marL="12700">
              <a:lnSpc>
                <a:spcPct val="100000"/>
              </a:lnSpc>
              <a:spcBef>
                <a:spcPts val="100"/>
              </a:spcBef>
            </a:pPr>
            <a:r>
              <a:rPr lang="en-US" sz="2400" dirty="0">
                <a:solidFill>
                  <a:schemeClr val="tx1"/>
                </a:solidFill>
                <a:latin typeface="Arial" panose="020B0604020202020204" pitchFamily="34" charset="0"/>
                <a:cs typeface="Arial" panose="020B0604020202020204" pitchFamily="34" charset="0"/>
              </a:rPr>
              <a:t>SENDCo:   Miss Kelly Lucking </a:t>
            </a:r>
          </a:p>
          <a:p>
            <a:pPr marL="12700">
              <a:lnSpc>
                <a:spcPct val="100000"/>
              </a:lnSpc>
              <a:spcBef>
                <a:spcPts val="100"/>
              </a:spcBef>
            </a:pPr>
            <a:endParaRPr lang="en-US" sz="2400" dirty="0">
              <a:solidFill>
                <a:schemeClr val="tx1"/>
              </a:solidFill>
              <a:highlight>
                <a:srgbClr val="FFFF00"/>
              </a:highlight>
              <a:latin typeface="Arial" panose="020B0604020202020204" pitchFamily="34" charset="0"/>
              <a:cs typeface="Arial" panose="020B0604020202020204" pitchFamily="34" charset="0"/>
            </a:endParaRPr>
          </a:p>
          <a:p>
            <a:pPr marL="12700">
              <a:lnSpc>
                <a:spcPct val="100000"/>
              </a:lnSpc>
              <a:spcBef>
                <a:spcPts val="100"/>
              </a:spcBef>
            </a:pPr>
            <a:endParaRPr lang="en-US" sz="2400" dirty="0">
              <a:solidFill>
                <a:schemeClr val="tx1"/>
              </a:solidFill>
              <a:highlight>
                <a:srgbClr val="FFFF00"/>
              </a:highlight>
              <a:latin typeface="Arial" panose="020B0604020202020204" pitchFamily="34" charset="0"/>
              <a:cs typeface="Arial" panose="020B0604020202020204" pitchFamily="34" charset="0"/>
            </a:endParaRPr>
          </a:p>
          <a:p>
            <a:pPr marL="12700">
              <a:lnSpc>
                <a:spcPct val="100000"/>
              </a:lnSpc>
              <a:spcBef>
                <a:spcPts val="100"/>
              </a:spcBef>
            </a:pPr>
            <a:endParaRPr lang="en-US" sz="2400" dirty="0">
              <a:solidFill>
                <a:schemeClr val="tx1"/>
              </a:solidFill>
              <a:latin typeface="Arial" panose="020B0604020202020204" pitchFamily="34" charset="0"/>
              <a:cs typeface="Arial" panose="020B0604020202020204" pitchFamily="34" charset="0"/>
            </a:endParaRPr>
          </a:p>
          <a:p>
            <a:pPr marL="12700">
              <a:lnSpc>
                <a:spcPct val="100000"/>
              </a:lnSpc>
              <a:spcBef>
                <a:spcPts val="100"/>
              </a:spcBef>
            </a:pPr>
            <a:r>
              <a:rPr lang="en-US" sz="2400" dirty="0">
                <a:solidFill>
                  <a:schemeClr val="tx1"/>
                </a:solidFill>
                <a:latin typeface="Arial" panose="020B0604020202020204" pitchFamily="34" charset="0"/>
                <a:cs typeface="Arial" panose="020B0604020202020204" pitchFamily="34" charset="0"/>
              </a:rPr>
              <a:t>AGC Members responsible for SEND: </a:t>
            </a:r>
          </a:p>
          <a:p>
            <a:pPr marL="12700">
              <a:lnSpc>
                <a:spcPct val="100000"/>
              </a:lnSpc>
              <a:spcBef>
                <a:spcPts val="100"/>
              </a:spcBef>
            </a:pPr>
            <a:endParaRPr lang="en-US" sz="2400" dirty="0">
              <a:solidFill>
                <a:schemeClr val="tx1"/>
              </a:solidFill>
              <a:latin typeface="Arial" panose="020B0604020202020204" pitchFamily="34" charset="0"/>
              <a:cs typeface="Arial" panose="020B0604020202020204" pitchFamily="34" charset="0"/>
            </a:endParaRPr>
          </a:p>
          <a:p>
            <a:pPr marL="12700">
              <a:spcBef>
                <a:spcPts val="100"/>
              </a:spcBef>
            </a:pPr>
            <a:r>
              <a:rPr lang="en-US" sz="2400" dirty="0">
                <a:solidFill>
                  <a:schemeClr val="tx1"/>
                </a:solidFill>
                <a:latin typeface="Arial" panose="020B0604020202020204" pitchFamily="34" charset="0"/>
                <a:cs typeface="Arial" panose="020B0604020202020204" pitchFamily="34" charset="0"/>
              </a:rPr>
              <a:t>Lucy Hatton                            Lesley </a:t>
            </a:r>
            <a:r>
              <a:rPr lang="en-US" sz="2400" dirty="0" err="1">
                <a:solidFill>
                  <a:schemeClr val="tx1"/>
                </a:solidFill>
                <a:latin typeface="Arial" panose="020B0604020202020204" pitchFamily="34" charset="0"/>
                <a:cs typeface="Arial" panose="020B0604020202020204" pitchFamily="34" charset="0"/>
              </a:rPr>
              <a:t>Tacon</a:t>
            </a:r>
            <a:r>
              <a:rPr lang="en-US" sz="2400" dirty="0">
                <a:solidFill>
                  <a:schemeClr val="tx1"/>
                </a:solidFill>
                <a:latin typeface="Arial" panose="020B0604020202020204" pitchFamily="34" charset="0"/>
                <a:cs typeface="Arial" panose="020B0604020202020204" pitchFamily="34" charset="0"/>
              </a:rPr>
              <a:t>  </a:t>
            </a:r>
          </a:p>
          <a:p>
            <a:pPr marL="12700">
              <a:lnSpc>
                <a:spcPct val="100000"/>
              </a:lnSpc>
              <a:spcBef>
                <a:spcPts val="100"/>
              </a:spcBef>
            </a:pPr>
            <a:endParaRPr lang="en-US" sz="2400" dirty="0">
              <a:solidFill>
                <a:schemeClr val="tx1"/>
              </a:solidFill>
              <a:highlight>
                <a:srgbClr val="FFFF00"/>
              </a:highlight>
              <a:latin typeface="Arial" panose="020B0604020202020204" pitchFamily="34" charset="0"/>
              <a:cs typeface="Arial" panose="020B0604020202020204" pitchFamily="34" charset="0"/>
            </a:endParaRPr>
          </a:p>
          <a:p>
            <a:pPr marL="12700">
              <a:lnSpc>
                <a:spcPct val="100000"/>
              </a:lnSpc>
              <a:spcBef>
                <a:spcPts val="100"/>
              </a:spcBef>
            </a:pPr>
            <a:endParaRPr lang="en-US" sz="2400" dirty="0">
              <a:solidFill>
                <a:schemeClr val="tx1"/>
              </a:solidFill>
              <a:highlight>
                <a:srgbClr val="FFFF00"/>
              </a:highlight>
              <a:latin typeface="Arial" panose="020B0604020202020204" pitchFamily="34" charset="0"/>
              <a:cs typeface="Arial" panose="020B0604020202020204" pitchFamily="34" charset="0"/>
            </a:endParaRPr>
          </a:p>
          <a:p>
            <a:pPr marL="12700">
              <a:lnSpc>
                <a:spcPct val="100000"/>
              </a:lnSpc>
              <a:spcBef>
                <a:spcPts val="100"/>
              </a:spcBef>
            </a:pPr>
            <a:endParaRPr sz="2400" i="1" dirty="0">
              <a:solidFill>
                <a:srgbClr val="FF0000"/>
              </a:solidFill>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B2595B27-F0B8-AB85-3D08-A72855ECB117}"/>
              </a:ext>
            </a:extLst>
          </p:cNvPr>
          <p:cNvPicPr>
            <a:picLocks noChangeAspect="1"/>
          </p:cNvPicPr>
          <p:nvPr/>
        </p:nvPicPr>
        <p:blipFill>
          <a:blip r:embed="rId2"/>
          <a:stretch>
            <a:fillRect/>
          </a:stretch>
        </p:blipFill>
        <p:spPr>
          <a:xfrm>
            <a:off x="8817105" y="200308"/>
            <a:ext cx="1743607" cy="1713124"/>
          </a:xfrm>
          <a:prstGeom prst="rect">
            <a:avLst/>
          </a:prstGeom>
        </p:spPr>
      </p:pic>
      <p:sp>
        <p:nvSpPr>
          <p:cNvPr id="5" name="TextBox 4">
            <a:extLst>
              <a:ext uri="{FF2B5EF4-FFF2-40B4-BE49-F238E27FC236}">
                <a16:creationId xmlns:a16="http://schemas.microsoft.com/office/drawing/2014/main" id="{A85F5278-848C-BE7B-394D-C1C838636B2F}"/>
              </a:ext>
            </a:extLst>
          </p:cNvPr>
          <p:cNvSpPr txBox="1"/>
          <p:nvPr/>
        </p:nvSpPr>
        <p:spPr>
          <a:xfrm>
            <a:off x="646590" y="5840287"/>
            <a:ext cx="9293304" cy="1384995"/>
          </a:xfrm>
          <a:prstGeom prst="rect">
            <a:avLst/>
          </a:prstGeom>
          <a:noFill/>
        </p:spPr>
        <p:txBody>
          <a:bodyPr wrap="square" rtlCol="0">
            <a:spAutoFit/>
          </a:bodyPr>
          <a:lstStyle/>
          <a:p>
            <a:r>
              <a:rPr lang="en-US" sz="2800" dirty="0"/>
              <a:t>At All Saints’ CofE Academy, all of our staff are teachers of SEND and as a result all receive training on supporting pupils with SEND </a:t>
            </a:r>
            <a:r>
              <a:rPr lang="en-US" dirty="0"/>
              <a:t>.</a:t>
            </a:r>
            <a:endParaRPr lang="en-GB" dirty="0"/>
          </a:p>
        </p:txBody>
      </p:sp>
      <p:pic>
        <p:nvPicPr>
          <p:cNvPr id="7" name="Picture 6">
            <a:extLst>
              <a:ext uri="{FF2B5EF4-FFF2-40B4-BE49-F238E27FC236}">
                <a16:creationId xmlns:a16="http://schemas.microsoft.com/office/drawing/2014/main" id="{6BBDEA0F-E7FF-D85B-8C19-0D1C35AFAEEC}"/>
              </a:ext>
            </a:extLst>
          </p:cNvPr>
          <p:cNvPicPr>
            <a:picLocks noChangeAspect="1"/>
          </p:cNvPicPr>
          <p:nvPr/>
        </p:nvPicPr>
        <p:blipFill>
          <a:blip r:embed="rId3"/>
          <a:stretch>
            <a:fillRect/>
          </a:stretch>
        </p:blipFill>
        <p:spPr>
          <a:xfrm>
            <a:off x="5500648" y="1457463"/>
            <a:ext cx="1514475" cy="1881188"/>
          </a:xfrm>
          <a:prstGeom prst="rect">
            <a:avLst/>
          </a:prstGeom>
        </p:spPr>
      </p:pic>
      <p:pic>
        <p:nvPicPr>
          <p:cNvPr id="9" name="Picture 8">
            <a:extLst>
              <a:ext uri="{FF2B5EF4-FFF2-40B4-BE49-F238E27FC236}">
                <a16:creationId xmlns:a16="http://schemas.microsoft.com/office/drawing/2014/main" id="{3622D13B-E2D6-E441-73D1-087EDE4FB3B4}"/>
              </a:ext>
            </a:extLst>
          </p:cNvPr>
          <p:cNvPicPr>
            <a:picLocks noChangeAspect="1"/>
          </p:cNvPicPr>
          <p:nvPr/>
        </p:nvPicPr>
        <p:blipFill>
          <a:blip r:embed="rId4"/>
          <a:stretch>
            <a:fillRect/>
          </a:stretch>
        </p:blipFill>
        <p:spPr>
          <a:xfrm>
            <a:off x="6773941" y="4038360"/>
            <a:ext cx="1468359" cy="1881188"/>
          </a:xfrm>
          <a:prstGeom prst="rect">
            <a:avLst/>
          </a:prstGeom>
        </p:spPr>
      </p:pic>
      <p:pic>
        <p:nvPicPr>
          <p:cNvPr id="11" name="Picture 10">
            <a:extLst>
              <a:ext uri="{FF2B5EF4-FFF2-40B4-BE49-F238E27FC236}">
                <a16:creationId xmlns:a16="http://schemas.microsoft.com/office/drawing/2014/main" id="{1B310113-8298-B516-30D3-E91DEF4D5570}"/>
              </a:ext>
            </a:extLst>
          </p:cNvPr>
          <p:cNvPicPr>
            <a:picLocks noChangeAspect="1"/>
          </p:cNvPicPr>
          <p:nvPr/>
        </p:nvPicPr>
        <p:blipFill>
          <a:blip r:embed="rId5"/>
          <a:stretch>
            <a:fillRect/>
          </a:stretch>
        </p:blipFill>
        <p:spPr>
          <a:xfrm>
            <a:off x="2756017" y="3951888"/>
            <a:ext cx="1285201" cy="1881188"/>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17500" y="266525"/>
            <a:ext cx="8869680" cy="862287"/>
          </a:xfrm>
          <a:prstGeom prst="rect">
            <a:avLst/>
          </a:prstGeom>
        </p:spPr>
        <p:txBody>
          <a:bodyPr vert="horz" wrap="square" lIns="0" tIns="274828" rIns="0" bIns="0" rtlCol="0">
            <a:spAutoFit/>
          </a:bodyPr>
          <a:lstStyle/>
          <a:p>
            <a:pPr marL="12700">
              <a:lnSpc>
                <a:spcPct val="100000"/>
              </a:lnSpc>
              <a:spcBef>
                <a:spcPts val="100"/>
              </a:spcBef>
            </a:pPr>
            <a:r>
              <a:rPr lang="en-US" sz="3800" dirty="0">
                <a:latin typeface="Arial" panose="020B0604020202020204" pitchFamily="34" charset="0"/>
                <a:cs typeface="Arial" panose="020B0604020202020204" pitchFamily="34" charset="0"/>
              </a:rPr>
              <a:t>What is the Local Offer ?</a:t>
            </a:r>
            <a:endParaRPr sz="3800" dirty="0">
              <a:latin typeface="Arial" panose="020B0604020202020204" pitchFamily="34" charset="0"/>
              <a:cs typeface="Arial" panose="020B0604020202020204" pitchFamily="34" charset="0"/>
            </a:endParaRPr>
          </a:p>
        </p:txBody>
      </p:sp>
      <p:sp>
        <p:nvSpPr>
          <p:cNvPr id="3" name="object 3"/>
          <p:cNvSpPr txBox="1"/>
          <p:nvPr/>
        </p:nvSpPr>
        <p:spPr>
          <a:xfrm>
            <a:off x="402693" y="1647825"/>
            <a:ext cx="8869045" cy="2870658"/>
          </a:xfrm>
          <a:prstGeom prst="rect">
            <a:avLst/>
          </a:prstGeom>
        </p:spPr>
        <p:txBody>
          <a:bodyPr vert="horz" wrap="square" lIns="0" tIns="6350" rIns="0" bIns="0" rtlCol="0">
            <a:spAutoFit/>
          </a:bodyPr>
          <a:lstStyle/>
          <a:p>
            <a:pPr marL="12700" marR="318770">
              <a:lnSpc>
                <a:spcPct val="119200"/>
              </a:lnSpc>
              <a:spcBef>
                <a:spcPts val="50"/>
              </a:spcBef>
            </a:pPr>
            <a:r>
              <a:rPr sz="2400" dirty="0">
                <a:latin typeface="Arial" panose="020B0604020202020204" pitchFamily="34" charset="0"/>
                <a:cs typeface="Arial" panose="020B0604020202020204" pitchFamily="34" charset="0"/>
              </a:rPr>
              <a:t>Local</a:t>
            </a:r>
            <a:r>
              <a:rPr sz="2400" spc="-5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Authorities</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and</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schools</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are</a:t>
            </a:r>
            <a:r>
              <a:rPr sz="2400" spc="-50"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required</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to</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publish</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and</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keep</a:t>
            </a:r>
            <a:r>
              <a:rPr sz="2400" spc="-40"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under </a:t>
            </a:r>
            <a:r>
              <a:rPr sz="2400" dirty="0">
                <a:latin typeface="Arial" panose="020B0604020202020204" pitchFamily="34" charset="0"/>
                <a:cs typeface="Arial" panose="020B0604020202020204" pitchFamily="34" charset="0"/>
              </a:rPr>
              <a:t>review</a:t>
            </a:r>
            <a:r>
              <a:rPr sz="2400" spc="-50"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information</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about</a:t>
            </a:r>
            <a:r>
              <a:rPr sz="2400" spc="-5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services</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they</a:t>
            </a:r>
            <a:r>
              <a:rPr sz="2400" spc="-5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expect</a:t>
            </a:r>
            <a:r>
              <a:rPr sz="2400" spc="-5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to</a:t>
            </a:r>
            <a:r>
              <a:rPr sz="2400" spc="-5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be</a:t>
            </a:r>
            <a:r>
              <a:rPr sz="2400" spc="-50"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available</a:t>
            </a:r>
            <a:r>
              <a:rPr sz="2400" spc="-5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for</a:t>
            </a:r>
            <a:r>
              <a:rPr sz="2400" spc="-50" dirty="0">
                <a:latin typeface="Arial" panose="020B0604020202020204" pitchFamily="34" charset="0"/>
                <a:cs typeface="Arial" panose="020B0604020202020204" pitchFamily="34" charset="0"/>
              </a:rPr>
              <a:t> </a:t>
            </a:r>
            <a:r>
              <a:rPr sz="2400" spc="-25" dirty="0">
                <a:latin typeface="Arial" panose="020B0604020202020204" pitchFamily="34" charset="0"/>
                <a:cs typeface="Arial" panose="020B0604020202020204" pitchFamily="34" charset="0"/>
              </a:rPr>
              <a:t>the </a:t>
            </a:r>
            <a:r>
              <a:rPr sz="2400" dirty="0">
                <a:latin typeface="Arial" panose="020B0604020202020204" pitchFamily="34" charset="0"/>
                <a:cs typeface="Arial" panose="020B0604020202020204" pitchFamily="34" charset="0"/>
              </a:rPr>
              <a:t>children</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and</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young</a:t>
            </a:r>
            <a:r>
              <a:rPr sz="2400" spc="-5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people</a:t>
            </a:r>
            <a:r>
              <a:rPr sz="2400" spc="-5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with</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special</a:t>
            </a:r>
            <a:r>
              <a:rPr sz="2400" spc="-5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educational</a:t>
            </a:r>
            <a:r>
              <a:rPr sz="2400" spc="-5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needs</a:t>
            </a:r>
            <a:r>
              <a:rPr sz="2400" spc="-45" dirty="0">
                <a:latin typeface="Arial" panose="020B0604020202020204" pitchFamily="34" charset="0"/>
                <a:cs typeface="Arial" panose="020B0604020202020204" pitchFamily="34" charset="0"/>
              </a:rPr>
              <a:t> </a:t>
            </a:r>
            <a:r>
              <a:rPr sz="2400" spc="-25" dirty="0">
                <a:latin typeface="Arial" panose="020B0604020202020204" pitchFamily="34" charset="0"/>
                <a:cs typeface="Arial" panose="020B0604020202020204" pitchFamily="34" charset="0"/>
              </a:rPr>
              <a:t>and </a:t>
            </a:r>
            <a:r>
              <a:rPr sz="2400" dirty="0">
                <a:latin typeface="Arial" panose="020B0604020202020204" pitchFamily="34" charset="0"/>
                <a:cs typeface="Arial" panose="020B0604020202020204" pitchFamily="34" charset="0"/>
              </a:rPr>
              <a:t>disabilities</a:t>
            </a:r>
            <a:r>
              <a:rPr sz="2400" spc="-2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(SEND).</a:t>
            </a:r>
            <a:r>
              <a:rPr sz="2400" spc="-2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This</a:t>
            </a:r>
            <a:r>
              <a:rPr sz="2400" spc="-2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is</a:t>
            </a:r>
            <a:r>
              <a:rPr sz="2400" spc="-2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the</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‘Local</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Offer’</a:t>
            </a:r>
            <a:r>
              <a:rPr sz="2400" spc="-2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and</a:t>
            </a:r>
            <a:r>
              <a:rPr sz="2400" spc="-2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is</a:t>
            </a:r>
            <a:r>
              <a:rPr sz="2400" spc="-20"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available</a:t>
            </a:r>
            <a:r>
              <a:rPr sz="2400" spc="-35"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through:</a:t>
            </a:r>
            <a:endParaRPr sz="2400" dirty="0">
              <a:latin typeface="Arial" panose="020B0604020202020204" pitchFamily="34" charset="0"/>
              <a:cs typeface="Arial" panose="020B0604020202020204" pitchFamily="34" charset="0"/>
            </a:endParaRPr>
          </a:p>
          <a:p>
            <a:pPr marL="12700" marR="5080">
              <a:lnSpc>
                <a:spcPts val="2590"/>
              </a:lnSpc>
            </a:pPr>
            <a:endParaRPr lang="en-GB" sz="2400" u="heavy" spc="-25" dirty="0">
              <a:solidFill>
                <a:srgbClr val="FF0000"/>
              </a:solidFill>
              <a:uFill>
                <a:solidFill>
                  <a:srgbClr val="0563C1"/>
                </a:solidFill>
              </a:uFill>
              <a:latin typeface="Arial" panose="020B0604020202020204" pitchFamily="34" charset="0"/>
              <a:cs typeface="Arial" panose="020B0604020202020204" pitchFamily="34" charset="0"/>
            </a:endParaRPr>
          </a:p>
          <a:p>
            <a:pPr marL="12700" marR="5080">
              <a:lnSpc>
                <a:spcPts val="2590"/>
              </a:lnSpc>
            </a:pPr>
            <a:r>
              <a:rPr lang="en-GB" sz="2400" u="heavy" spc="-25" dirty="0">
                <a:solidFill>
                  <a:srgbClr val="0070C0"/>
                </a:solidFill>
                <a:uFill>
                  <a:solidFill>
                    <a:srgbClr val="0563C1"/>
                  </a:solidFill>
                </a:uFill>
                <a:latin typeface="Arial" panose="020B0604020202020204" pitchFamily="34" charset="0"/>
                <a:cs typeface="Arial" panose="020B0604020202020204" pitchFamily="34" charset="0"/>
              </a:rPr>
              <a:t>https://www.warwickshire.gov.uk/sendlocaloffer</a:t>
            </a:r>
          </a:p>
        </p:txBody>
      </p:sp>
      <p:pic>
        <p:nvPicPr>
          <p:cNvPr id="5" name="Picture 4">
            <a:extLst>
              <a:ext uri="{FF2B5EF4-FFF2-40B4-BE49-F238E27FC236}">
                <a16:creationId xmlns:a16="http://schemas.microsoft.com/office/drawing/2014/main" id="{CFC7264D-64A6-E733-0504-6B671A5AB428}"/>
              </a:ext>
            </a:extLst>
          </p:cNvPr>
          <p:cNvPicPr>
            <a:picLocks noChangeAspect="1"/>
          </p:cNvPicPr>
          <p:nvPr/>
        </p:nvPicPr>
        <p:blipFill>
          <a:blip r:embed="rId2"/>
          <a:stretch>
            <a:fillRect/>
          </a:stretch>
        </p:blipFill>
        <p:spPr>
          <a:xfrm>
            <a:off x="8547100" y="229605"/>
            <a:ext cx="1743607" cy="1713124"/>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04044" y="553211"/>
            <a:ext cx="7790180" cy="1125855"/>
          </a:xfrm>
          <a:prstGeom prst="rect">
            <a:avLst/>
          </a:prstGeom>
        </p:spPr>
        <p:txBody>
          <a:bodyPr vert="horz" wrap="square" lIns="0" tIns="78740" rIns="0" bIns="0" rtlCol="0">
            <a:spAutoFit/>
          </a:bodyPr>
          <a:lstStyle/>
          <a:p>
            <a:pPr marL="12700" marR="5080">
              <a:lnSpc>
                <a:spcPts val="4100"/>
              </a:lnSpc>
              <a:spcBef>
                <a:spcPts val="620"/>
              </a:spcBef>
            </a:pPr>
            <a:r>
              <a:rPr sz="3800" dirty="0">
                <a:latin typeface="Arial" panose="020B0604020202020204" pitchFamily="34" charset="0"/>
                <a:cs typeface="Arial" panose="020B0604020202020204" pitchFamily="34" charset="0"/>
              </a:rPr>
              <a:t>If</a:t>
            </a:r>
            <a:r>
              <a:rPr sz="3800" spc="-65" dirty="0">
                <a:latin typeface="Arial" panose="020B0604020202020204" pitchFamily="34" charset="0"/>
                <a:cs typeface="Arial" panose="020B0604020202020204" pitchFamily="34" charset="0"/>
              </a:rPr>
              <a:t> </a:t>
            </a:r>
            <a:r>
              <a:rPr sz="3800" dirty="0">
                <a:latin typeface="Arial" panose="020B0604020202020204" pitchFamily="34" charset="0"/>
                <a:cs typeface="Arial" panose="020B0604020202020204" pitchFamily="34" charset="0"/>
              </a:rPr>
              <a:t>I</a:t>
            </a:r>
            <a:r>
              <a:rPr sz="3800" spc="-55" dirty="0">
                <a:latin typeface="Arial" panose="020B0604020202020204" pitchFamily="34" charset="0"/>
                <a:cs typeface="Arial" panose="020B0604020202020204" pitchFamily="34" charset="0"/>
              </a:rPr>
              <a:t> </a:t>
            </a:r>
            <a:r>
              <a:rPr sz="3800" dirty="0">
                <a:latin typeface="Arial" panose="020B0604020202020204" pitchFamily="34" charset="0"/>
                <a:cs typeface="Arial" panose="020B0604020202020204" pitchFamily="34" charset="0"/>
              </a:rPr>
              <a:t>am</a:t>
            </a:r>
            <a:r>
              <a:rPr sz="3800" spc="-70" dirty="0">
                <a:latin typeface="Arial" panose="020B0604020202020204" pitchFamily="34" charset="0"/>
                <a:cs typeface="Arial" panose="020B0604020202020204" pitchFamily="34" charset="0"/>
              </a:rPr>
              <a:t> </a:t>
            </a:r>
            <a:r>
              <a:rPr sz="3800" dirty="0">
                <a:latin typeface="Arial" panose="020B0604020202020204" pitchFamily="34" charset="0"/>
                <a:cs typeface="Arial" panose="020B0604020202020204" pitchFamily="34" charset="0"/>
              </a:rPr>
              <a:t>concerned</a:t>
            </a:r>
            <a:r>
              <a:rPr sz="3800" spc="-55" dirty="0">
                <a:latin typeface="Arial" panose="020B0604020202020204" pitchFamily="34" charset="0"/>
                <a:cs typeface="Arial" panose="020B0604020202020204" pitchFamily="34" charset="0"/>
              </a:rPr>
              <a:t> </a:t>
            </a:r>
            <a:r>
              <a:rPr sz="3800" dirty="0">
                <a:latin typeface="Arial" panose="020B0604020202020204" pitchFamily="34" charset="0"/>
                <a:cs typeface="Arial" panose="020B0604020202020204" pitchFamily="34" charset="0"/>
              </a:rPr>
              <a:t>about</a:t>
            </a:r>
            <a:r>
              <a:rPr sz="3800" spc="-60" dirty="0">
                <a:latin typeface="Arial" panose="020B0604020202020204" pitchFamily="34" charset="0"/>
                <a:cs typeface="Arial" panose="020B0604020202020204" pitchFamily="34" charset="0"/>
              </a:rPr>
              <a:t> </a:t>
            </a:r>
            <a:r>
              <a:rPr sz="3800" dirty="0">
                <a:latin typeface="Arial" panose="020B0604020202020204" pitchFamily="34" charset="0"/>
                <a:cs typeface="Arial" panose="020B0604020202020204" pitchFamily="34" charset="0"/>
              </a:rPr>
              <a:t>my</a:t>
            </a:r>
            <a:r>
              <a:rPr sz="3800" spc="-55" dirty="0">
                <a:latin typeface="Arial" panose="020B0604020202020204" pitchFamily="34" charset="0"/>
                <a:cs typeface="Arial" panose="020B0604020202020204" pitchFamily="34" charset="0"/>
              </a:rPr>
              <a:t> </a:t>
            </a:r>
            <a:r>
              <a:rPr sz="3800" dirty="0">
                <a:latin typeface="Arial" panose="020B0604020202020204" pitchFamily="34" charset="0"/>
                <a:cs typeface="Arial" panose="020B0604020202020204" pitchFamily="34" charset="0"/>
              </a:rPr>
              <a:t>child,</a:t>
            </a:r>
            <a:r>
              <a:rPr sz="3800" spc="-50" dirty="0">
                <a:latin typeface="Arial" panose="020B0604020202020204" pitchFamily="34" charset="0"/>
                <a:cs typeface="Arial" panose="020B0604020202020204" pitchFamily="34" charset="0"/>
              </a:rPr>
              <a:t> </a:t>
            </a:r>
            <a:r>
              <a:rPr sz="3800" spc="-20" dirty="0">
                <a:latin typeface="Arial" panose="020B0604020202020204" pitchFamily="34" charset="0"/>
                <a:cs typeface="Arial" panose="020B0604020202020204" pitchFamily="34" charset="0"/>
              </a:rPr>
              <a:t>what </a:t>
            </a:r>
            <a:r>
              <a:rPr sz="3800" dirty="0">
                <a:latin typeface="Arial" panose="020B0604020202020204" pitchFamily="34" charset="0"/>
                <a:cs typeface="Arial" panose="020B0604020202020204" pitchFamily="34" charset="0"/>
              </a:rPr>
              <a:t>should</a:t>
            </a:r>
            <a:r>
              <a:rPr sz="3800" spc="-60" dirty="0">
                <a:latin typeface="Arial" panose="020B0604020202020204" pitchFamily="34" charset="0"/>
                <a:cs typeface="Arial" panose="020B0604020202020204" pitchFamily="34" charset="0"/>
              </a:rPr>
              <a:t> </a:t>
            </a:r>
            <a:r>
              <a:rPr sz="3800" dirty="0">
                <a:latin typeface="Arial" panose="020B0604020202020204" pitchFamily="34" charset="0"/>
                <a:cs typeface="Arial" panose="020B0604020202020204" pitchFamily="34" charset="0"/>
              </a:rPr>
              <a:t>I</a:t>
            </a:r>
            <a:r>
              <a:rPr sz="3800" spc="-50" dirty="0">
                <a:latin typeface="Arial" panose="020B0604020202020204" pitchFamily="34" charset="0"/>
                <a:cs typeface="Arial" panose="020B0604020202020204" pitchFamily="34" charset="0"/>
              </a:rPr>
              <a:t> </a:t>
            </a:r>
            <a:r>
              <a:rPr sz="3800" spc="-25" dirty="0">
                <a:latin typeface="Arial" panose="020B0604020202020204" pitchFamily="34" charset="0"/>
                <a:cs typeface="Arial" panose="020B0604020202020204" pitchFamily="34" charset="0"/>
              </a:rPr>
              <a:t>do?</a:t>
            </a:r>
            <a:endParaRPr sz="3800" dirty="0">
              <a:latin typeface="Arial" panose="020B0604020202020204" pitchFamily="34" charset="0"/>
              <a:cs typeface="Arial" panose="020B0604020202020204" pitchFamily="34" charset="0"/>
            </a:endParaRPr>
          </a:p>
        </p:txBody>
      </p:sp>
      <p:sp>
        <p:nvSpPr>
          <p:cNvPr id="3" name="object 3"/>
          <p:cNvSpPr txBox="1"/>
          <p:nvPr/>
        </p:nvSpPr>
        <p:spPr>
          <a:xfrm>
            <a:off x="604044" y="1847587"/>
            <a:ext cx="9816465" cy="5318315"/>
          </a:xfrm>
          <a:prstGeom prst="rect">
            <a:avLst/>
          </a:prstGeom>
        </p:spPr>
        <p:txBody>
          <a:bodyPr vert="horz" wrap="square" lIns="0" tIns="137795" rIns="0" bIns="0" rtlCol="0">
            <a:spAutoFit/>
          </a:bodyPr>
          <a:lstStyle/>
          <a:p>
            <a:pPr marL="12700">
              <a:lnSpc>
                <a:spcPct val="100000"/>
              </a:lnSpc>
              <a:spcBef>
                <a:spcPts val="1085"/>
              </a:spcBef>
            </a:pPr>
            <a:r>
              <a:rPr sz="2100" spc="-10" dirty="0">
                <a:latin typeface="Arial" panose="020B0604020202020204" pitchFamily="34" charset="0"/>
                <a:cs typeface="Arial" panose="020B0604020202020204" pitchFamily="34" charset="0"/>
              </a:rPr>
              <a:t>Please</a:t>
            </a:r>
            <a:r>
              <a:rPr sz="2100" spc="-75" dirty="0">
                <a:latin typeface="Arial" panose="020B0604020202020204" pitchFamily="34" charset="0"/>
                <a:cs typeface="Arial" panose="020B0604020202020204" pitchFamily="34" charset="0"/>
              </a:rPr>
              <a:t> </a:t>
            </a:r>
            <a:r>
              <a:rPr sz="2100" spc="-25" dirty="0">
                <a:latin typeface="Arial" panose="020B0604020202020204" pitchFamily="34" charset="0"/>
                <a:cs typeface="Arial" panose="020B0604020202020204" pitchFamily="34" charset="0"/>
              </a:rPr>
              <a:t>refer</a:t>
            </a:r>
            <a:r>
              <a:rPr sz="2100" spc="-70"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to</a:t>
            </a:r>
            <a:r>
              <a:rPr sz="2100" spc="-80"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the</a:t>
            </a:r>
            <a:r>
              <a:rPr sz="2100" spc="-70" dirty="0">
                <a:latin typeface="Arial" panose="020B0604020202020204" pitchFamily="34" charset="0"/>
                <a:cs typeface="Arial" panose="020B0604020202020204" pitchFamily="34" charset="0"/>
              </a:rPr>
              <a:t> </a:t>
            </a:r>
            <a:r>
              <a:rPr sz="2100" spc="-10" dirty="0">
                <a:latin typeface="Arial" panose="020B0604020202020204" pitchFamily="34" charset="0"/>
                <a:cs typeface="Arial" panose="020B0604020202020204" pitchFamily="34" charset="0"/>
              </a:rPr>
              <a:t>class</a:t>
            </a:r>
            <a:r>
              <a:rPr sz="2100" spc="-75" dirty="0">
                <a:latin typeface="Arial" panose="020B0604020202020204" pitchFamily="34" charset="0"/>
                <a:cs typeface="Arial" panose="020B0604020202020204" pitchFamily="34" charset="0"/>
              </a:rPr>
              <a:t> </a:t>
            </a:r>
            <a:r>
              <a:rPr sz="2100" spc="-20" dirty="0">
                <a:latin typeface="Arial" panose="020B0604020202020204" pitchFamily="34" charset="0"/>
                <a:cs typeface="Arial" panose="020B0604020202020204" pitchFamily="34" charset="0"/>
              </a:rPr>
              <a:t>teacher</a:t>
            </a:r>
            <a:r>
              <a:rPr sz="2100" spc="-75"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in</a:t>
            </a:r>
            <a:r>
              <a:rPr sz="2100" spc="-80"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the</a:t>
            </a:r>
            <a:r>
              <a:rPr sz="2100" spc="-70" dirty="0">
                <a:latin typeface="Arial" panose="020B0604020202020204" pitchFamily="34" charset="0"/>
                <a:cs typeface="Arial" panose="020B0604020202020204" pitchFamily="34" charset="0"/>
              </a:rPr>
              <a:t> </a:t>
            </a:r>
            <a:r>
              <a:rPr sz="2100" spc="-20" dirty="0">
                <a:latin typeface="Arial" panose="020B0604020202020204" pitchFamily="34" charset="0"/>
                <a:cs typeface="Arial" panose="020B0604020202020204" pitchFamily="34" charset="0"/>
              </a:rPr>
              <a:t>first</a:t>
            </a:r>
            <a:r>
              <a:rPr sz="2100" spc="-75" dirty="0">
                <a:latin typeface="Arial" panose="020B0604020202020204" pitchFamily="34" charset="0"/>
                <a:cs typeface="Arial" panose="020B0604020202020204" pitchFamily="34" charset="0"/>
              </a:rPr>
              <a:t> </a:t>
            </a:r>
            <a:r>
              <a:rPr sz="2100" spc="-10" dirty="0">
                <a:latin typeface="Arial" panose="020B0604020202020204" pitchFamily="34" charset="0"/>
                <a:cs typeface="Arial" panose="020B0604020202020204" pitchFamily="34" charset="0"/>
              </a:rPr>
              <a:t>instance.</a:t>
            </a:r>
            <a:endParaRPr sz="2100" dirty="0">
              <a:latin typeface="Arial" panose="020B0604020202020204" pitchFamily="34" charset="0"/>
              <a:cs typeface="Arial" panose="020B0604020202020204" pitchFamily="34" charset="0"/>
            </a:endParaRPr>
          </a:p>
          <a:p>
            <a:pPr marL="12700" marR="342900">
              <a:lnSpc>
                <a:spcPct val="102899"/>
              </a:lnSpc>
              <a:spcBef>
                <a:spcPts val="910"/>
              </a:spcBef>
            </a:pPr>
            <a:r>
              <a:rPr sz="2100" dirty="0">
                <a:latin typeface="Arial" panose="020B0604020202020204" pitchFamily="34" charset="0"/>
                <a:cs typeface="Arial" panose="020B0604020202020204" pitchFamily="34" charset="0"/>
              </a:rPr>
              <a:t>If</a:t>
            </a:r>
            <a:r>
              <a:rPr sz="2100" spc="-80"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you</a:t>
            </a:r>
            <a:r>
              <a:rPr sz="2100" spc="-80"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need</a:t>
            </a:r>
            <a:r>
              <a:rPr sz="2100" spc="-80" dirty="0">
                <a:latin typeface="Arial" panose="020B0604020202020204" pitchFamily="34" charset="0"/>
                <a:cs typeface="Arial" panose="020B0604020202020204" pitchFamily="34" charset="0"/>
              </a:rPr>
              <a:t> </a:t>
            </a:r>
            <a:r>
              <a:rPr sz="2100" spc="-10" dirty="0">
                <a:latin typeface="Arial" panose="020B0604020202020204" pitchFamily="34" charset="0"/>
                <a:cs typeface="Arial" panose="020B0604020202020204" pitchFamily="34" charset="0"/>
              </a:rPr>
              <a:t>further</a:t>
            </a:r>
            <a:r>
              <a:rPr sz="2100" spc="-75" dirty="0">
                <a:latin typeface="Arial" panose="020B0604020202020204" pitchFamily="34" charset="0"/>
                <a:cs typeface="Arial" panose="020B0604020202020204" pitchFamily="34" charset="0"/>
              </a:rPr>
              <a:t> </a:t>
            </a:r>
            <a:r>
              <a:rPr sz="2100" spc="-20" dirty="0">
                <a:latin typeface="Arial" panose="020B0604020202020204" pitchFamily="34" charset="0"/>
                <a:cs typeface="Arial" panose="020B0604020202020204" pitchFamily="34" charset="0"/>
              </a:rPr>
              <a:t>support</a:t>
            </a:r>
            <a:r>
              <a:rPr sz="2100" spc="-75" dirty="0">
                <a:latin typeface="Arial" panose="020B0604020202020204" pitchFamily="34" charset="0"/>
                <a:cs typeface="Arial" panose="020B0604020202020204" pitchFamily="34" charset="0"/>
              </a:rPr>
              <a:t> </a:t>
            </a:r>
            <a:r>
              <a:rPr sz="2100" spc="-20" dirty="0">
                <a:latin typeface="Arial" panose="020B0604020202020204" pitchFamily="34" charset="0"/>
                <a:cs typeface="Arial" panose="020B0604020202020204" pitchFamily="34" charset="0"/>
              </a:rPr>
              <a:t>having</a:t>
            </a:r>
            <a:r>
              <a:rPr sz="2100" spc="-80" dirty="0">
                <a:latin typeface="Arial" panose="020B0604020202020204" pitchFamily="34" charset="0"/>
                <a:cs typeface="Arial" panose="020B0604020202020204" pitchFamily="34" charset="0"/>
              </a:rPr>
              <a:t> </a:t>
            </a:r>
            <a:r>
              <a:rPr sz="2100" spc="-30" dirty="0">
                <a:latin typeface="Arial" panose="020B0604020202020204" pitchFamily="34" charset="0"/>
                <a:cs typeface="Arial" panose="020B0604020202020204" pitchFamily="34" charset="0"/>
              </a:rPr>
              <a:t>spoken</a:t>
            </a:r>
            <a:r>
              <a:rPr sz="2100" spc="-80"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with</a:t>
            </a:r>
            <a:r>
              <a:rPr sz="2100" spc="-85"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the</a:t>
            </a:r>
            <a:r>
              <a:rPr sz="2100" spc="-70" dirty="0">
                <a:latin typeface="Arial" panose="020B0604020202020204" pitchFamily="34" charset="0"/>
                <a:cs typeface="Arial" panose="020B0604020202020204" pitchFamily="34" charset="0"/>
              </a:rPr>
              <a:t> </a:t>
            </a:r>
            <a:r>
              <a:rPr sz="2100" spc="-10" dirty="0">
                <a:latin typeface="Arial" panose="020B0604020202020204" pitchFamily="34" charset="0"/>
                <a:cs typeface="Arial" panose="020B0604020202020204" pitchFamily="34" charset="0"/>
              </a:rPr>
              <a:t>class</a:t>
            </a:r>
            <a:r>
              <a:rPr sz="2100" spc="-75" dirty="0">
                <a:latin typeface="Arial" panose="020B0604020202020204" pitchFamily="34" charset="0"/>
                <a:cs typeface="Arial" panose="020B0604020202020204" pitchFamily="34" charset="0"/>
              </a:rPr>
              <a:t> </a:t>
            </a:r>
            <a:r>
              <a:rPr sz="2100" spc="-40" dirty="0">
                <a:latin typeface="Arial" panose="020B0604020202020204" pitchFamily="34" charset="0"/>
                <a:cs typeface="Arial" panose="020B0604020202020204" pitchFamily="34" charset="0"/>
              </a:rPr>
              <a:t>teacher,</a:t>
            </a:r>
            <a:r>
              <a:rPr sz="2100" spc="-75" dirty="0">
                <a:latin typeface="Arial" panose="020B0604020202020204" pitchFamily="34" charset="0"/>
                <a:cs typeface="Arial" panose="020B0604020202020204" pitchFamily="34" charset="0"/>
              </a:rPr>
              <a:t> </a:t>
            </a:r>
            <a:r>
              <a:rPr sz="2100" spc="-10" dirty="0">
                <a:latin typeface="Arial" panose="020B0604020202020204" pitchFamily="34" charset="0"/>
                <a:cs typeface="Arial" panose="020B0604020202020204" pitchFamily="34" charset="0"/>
              </a:rPr>
              <a:t>please</a:t>
            </a:r>
            <a:r>
              <a:rPr sz="2100" spc="-70"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then</a:t>
            </a:r>
            <a:r>
              <a:rPr sz="2100" spc="-80" dirty="0">
                <a:latin typeface="Arial" panose="020B0604020202020204" pitchFamily="34" charset="0"/>
                <a:cs typeface="Arial" panose="020B0604020202020204" pitchFamily="34" charset="0"/>
              </a:rPr>
              <a:t> </a:t>
            </a:r>
            <a:r>
              <a:rPr sz="2100" spc="-25" dirty="0">
                <a:latin typeface="Arial" panose="020B0604020202020204" pitchFamily="34" charset="0"/>
                <a:cs typeface="Arial" panose="020B0604020202020204" pitchFamily="34" charset="0"/>
              </a:rPr>
              <a:t>contact</a:t>
            </a:r>
            <a:r>
              <a:rPr sz="2100" spc="-75" dirty="0">
                <a:latin typeface="Arial" panose="020B0604020202020204" pitchFamily="34" charset="0"/>
                <a:cs typeface="Arial" panose="020B0604020202020204" pitchFamily="34" charset="0"/>
              </a:rPr>
              <a:t> </a:t>
            </a:r>
            <a:r>
              <a:rPr sz="2100" spc="-25" dirty="0">
                <a:latin typeface="Arial" panose="020B0604020202020204" pitchFamily="34" charset="0"/>
                <a:cs typeface="Arial" panose="020B0604020202020204" pitchFamily="34" charset="0"/>
              </a:rPr>
              <a:t>the </a:t>
            </a:r>
            <a:r>
              <a:rPr sz="2100" spc="-10" dirty="0">
                <a:latin typeface="Arial" panose="020B0604020202020204" pitchFamily="34" charset="0"/>
                <a:cs typeface="Arial" panose="020B0604020202020204" pitchFamily="34" charset="0"/>
              </a:rPr>
              <a:t>office</a:t>
            </a:r>
            <a:r>
              <a:rPr sz="2100" spc="-75"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to</a:t>
            </a:r>
            <a:r>
              <a:rPr sz="2100" spc="-80" dirty="0">
                <a:latin typeface="Arial" panose="020B0604020202020204" pitchFamily="34" charset="0"/>
                <a:cs typeface="Arial" panose="020B0604020202020204" pitchFamily="34" charset="0"/>
              </a:rPr>
              <a:t> </a:t>
            </a:r>
            <a:r>
              <a:rPr sz="2100" spc="-25" dirty="0">
                <a:latin typeface="Arial" panose="020B0604020202020204" pitchFamily="34" charset="0"/>
                <a:cs typeface="Arial" panose="020B0604020202020204" pitchFamily="34" charset="0"/>
              </a:rPr>
              <a:t>arrange</a:t>
            </a:r>
            <a:r>
              <a:rPr sz="2100" spc="-70"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an</a:t>
            </a:r>
            <a:r>
              <a:rPr sz="2100" spc="-75" dirty="0">
                <a:latin typeface="Arial" panose="020B0604020202020204" pitchFamily="34" charset="0"/>
                <a:cs typeface="Arial" panose="020B0604020202020204" pitchFamily="34" charset="0"/>
              </a:rPr>
              <a:t> </a:t>
            </a:r>
            <a:r>
              <a:rPr sz="2100" spc="-25" dirty="0">
                <a:latin typeface="Arial" panose="020B0604020202020204" pitchFamily="34" charset="0"/>
                <a:cs typeface="Arial" panose="020B0604020202020204" pitchFamily="34" charset="0"/>
              </a:rPr>
              <a:t>appointment</a:t>
            </a:r>
            <a:r>
              <a:rPr sz="2100" spc="-75"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with</a:t>
            </a:r>
            <a:r>
              <a:rPr lang="en-US" sz="2100" dirty="0">
                <a:latin typeface="Arial" panose="020B0604020202020204" pitchFamily="34" charset="0"/>
                <a:cs typeface="Arial" panose="020B0604020202020204" pitchFamily="34" charset="0"/>
              </a:rPr>
              <a:t> </a:t>
            </a:r>
            <a:r>
              <a:rPr lang="en-GB" sz="2100" dirty="0">
                <a:latin typeface="Arial" panose="020B0604020202020204" pitchFamily="34" charset="0"/>
                <a:cs typeface="Arial" panose="020B0604020202020204" pitchFamily="34" charset="0"/>
              </a:rPr>
              <a:t>Miss Kelly Lucking, SENDCo.</a:t>
            </a:r>
            <a:endParaRPr sz="2100" dirty="0">
              <a:solidFill>
                <a:schemeClr val="tx1"/>
              </a:solidFill>
              <a:latin typeface="Arial" panose="020B0604020202020204" pitchFamily="34" charset="0"/>
              <a:cs typeface="Arial" panose="020B0604020202020204" pitchFamily="34" charset="0"/>
            </a:endParaRPr>
          </a:p>
          <a:p>
            <a:pPr marL="12700" marR="5080">
              <a:lnSpc>
                <a:spcPct val="102800"/>
              </a:lnSpc>
              <a:spcBef>
                <a:spcPts val="815"/>
              </a:spcBef>
            </a:pPr>
            <a:r>
              <a:rPr sz="2100" spc="-20" dirty="0">
                <a:latin typeface="Arial" panose="020B0604020202020204" pitchFamily="34" charset="0"/>
                <a:cs typeface="Arial" panose="020B0604020202020204" pitchFamily="34" charset="0"/>
              </a:rPr>
              <a:t>Children</a:t>
            </a:r>
            <a:r>
              <a:rPr sz="2100" spc="-75"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are</a:t>
            </a:r>
            <a:r>
              <a:rPr sz="2100" spc="-65" dirty="0">
                <a:latin typeface="Arial" panose="020B0604020202020204" pitchFamily="34" charset="0"/>
                <a:cs typeface="Arial" panose="020B0604020202020204" pitchFamily="34" charset="0"/>
              </a:rPr>
              <a:t> </a:t>
            </a:r>
            <a:r>
              <a:rPr sz="2100" spc="-25" dirty="0">
                <a:latin typeface="Arial" panose="020B0604020202020204" pitchFamily="34" charset="0"/>
                <a:cs typeface="Arial" panose="020B0604020202020204" pitchFamily="34" charset="0"/>
              </a:rPr>
              <a:t>sometimes</a:t>
            </a:r>
            <a:r>
              <a:rPr sz="2100" spc="-70" dirty="0">
                <a:latin typeface="Arial" panose="020B0604020202020204" pitchFamily="34" charset="0"/>
                <a:cs typeface="Arial" panose="020B0604020202020204" pitchFamily="34" charset="0"/>
              </a:rPr>
              <a:t> </a:t>
            </a:r>
            <a:r>
              <a:rPr sz="2100" spc="-20" dirty="0">
                <a:latin typeface="Arial" panose="020B0604020202020204" pitchFamily="34" charset="0"/>
                <a:cs typeface="Arial" panose="020B0604020202020204" pitchFamily="34" charset="0"/>
              </a:rPr>
              <a:t>identified</a:t>
            </a:r>
            <a:r>
              <a:rPr sz="2100" spc="-70"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as</a:t>
            </a:r>
            <a:r>
              <a:rPr sz="2100" spc="-65" dirty="0">
                <a:latin typeface="Arial" panose="020B0604020202020204" pitchFamily="34" charset="0"/>
                <a:cs typeface="Arial" panose="020B0604020202020204" pitchFamily="34" charset="0"/>
              </a:rPr>
              <a:t> </a:t>
            </a:r>
            <a:r>
              <a:rPr sz="2100" spc="-20" dirty="0">
                <a:latin typeface="Arial" panose="020B0604020202020204" pitchFamily="34" charset="0"/>
                <a:cs typeface="Arial" panose="020B0604020202020204" pitchFamily="34" charset="0"/>
              </a:rPr>
              <a:t>having</a:t>
            </a:r>
            <a:r>
              <a:rPr sz="2100" spc="-75"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SEND</a:t>
            </a:r>
            <a:r>
              <a:rPr sz="2100" spc="-75" dirty="0">
                <a:latin typeface="Arial" panose="020B0604020202020204" pitchFamily="34" charset="0"/>
                <a:cs typeface="Arial" panose="020B0604020202020204" pitchFamily="34" charset="0"/>
              </a:rPr>
              <a:t> </a:t>
            </a:r>
            <a:r>
              <a:rPr sz="2100" spc="-30" dirty="0">
                <a:latin typeface="Arial" panose="020B0604020202020204" pitchFamily="34" charset="0"/>
                <a:cs typeface="Arial" panose="020B0604020202020204" pitchFamily="34" charset="0"/>
              </a:rPr>
              <a:t>before</a:t>
            </a:r>
            <a:r>
              <a:rPr sz="2100" spc="-65"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they</a:t>
            </a:r>
            <a:r>
              <a:rPr sz="2100" spc="-70" dirty="0">
                <a:latin typeface="Arial" panose="020B0604020202020204" pitchFamily="34" charset="0"/>
                <a:cs typeface="Arial" panose="020B0604020202020204" pitchFamily="34" charset="0"/>
              </a:rPr>
              <a:t> </a:t>
            </a:r>
            <a:r>
              <a:rPr sz="2100" spc="-20" dirty="0">
                <a:latin typeface="Arial" panose="020B0604020202020204" pitchFamily="34" charset="0"/>
                <a:cs typeface="Arial" panose="020B0604020202020204" pitchFamily="34" charset="0"/>
              </a:rPr>
              <a:t>start</a:t>
            </a:r>
            <a:r>
              <a:rPr sz="2100" spc="-65"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at</a:t>
            </a:r>
            <a:r>
              <a:rPr sz="2100" spc="-70" dirty="0">
                <a:latin typeface="Arial" panose="020B0604020202020204" pitchFamily="34" charset="0"/>
                <a:cs typeface="Arial" panose="020B0604020202020204" pitchFamily="34" charset="0"/>
              </a:rPr>
              <a:t> </a:t>
            </a:r>
            <a:r>
              <a:rPr lang="en-US" sz="2100" spc="-30" dirty="0">
                <a:solidFill>
                  <a:schemeClr val="tx1"/>
                </a:solidFill>
                <a:latin typeface="Arial" panose="020B0604020202020204" pitchFamily="34" charset="0"/>
                <a:cs typeface="Arial" panose="020B0604020202020204" pitchFamily="34" charset="0"/>
              </a:rPr>
              <a:t>All Saints’</a:t>
            </a:r>
            <a:r>
              <a:rPr lang="en-US" sz="2100" spc="-30"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C</a:t>
            </a:r>
            <a:r>
              <a:rPr lang="en-US" sz="2100" dirty="0">
                <a:latin typeface="Arial" panose="020B0604020202020204" pitchFamily="34" charset="0"/>
                <a:cs typeface="Arial" panose="020B0604020202020204" pitchFamily="34" charset="0"/>
              </a:rPr>
              <a:t>of</a:t>
            </a:r>
            <a:r>
              <a:rPr sz="2100" dirty="0">
                <a:latin typeface="Arial" panose="020B0604020202020204" pitchFamily="34" charset="0"/>
                <a:cs typeface="Arial" panose="020B0604020202020204" pitchFamily="34" charset="0"/>
              </a:rPr>
              <a:t>E</a:t>
            </a:r>
            <a:r>
              <a:rPr sz="2100" spc="-65" dirty="0">
                <a:latin typeface="Arial" panose="020B0604020202020204" pitchFamily="34" charset="0"/>
                <a:cs typeface="Arial" panose="020B0604020202020204" pitchFamily="34" charset="0"/>
              </a:rPr>
              <a:t> </a:t>
            </a:r>
            <a:r>
              <a:rPr sz="2100" spc="-10" dirty="0">
                <a:latin typeface="Arial" panose="020B0604020202020204" pitchFamily="34" charset="0"/>
                <a:cs typeface="Arial" panose="020B0604020202020204" pitchFamily="34" charset="0"/>
              </a:rPr>
              <a:t>Academy. </a:t>
            </a:r>
            <a:r>
              <a:rPr sz="2100" spc="-30" dirty="0">
                <a:latin typeface="Arial" panose="020B0604020202020204" pitchFamily="34" charset="0"/>
                <a:cs typeface="Arial" panose="020B0604020202020204" pitchFamily="34" charset="0"/>
              </a:rPr>
              <a:t>We</a:t>
            </a:r>
            <a:r>
              <a:rPr sz="2100" spc="-75" dirty="0">
                <a:latin typeface="Arial" panose="020B0604020202020204" pitchFamily="34" charset="0"/>
                <a:cs typeface="Arial" panose="020B0604020202020204" pitchFamily="34" charset="0"/>
              </a:rPr>
              <a:t> </a:t>
            </a:r>
            <a:r>
              <a:rPr sz="2100" spc="-10" dirty="0">
                <a:latin typeface="Arial" panose="020B0604020202020204" pitchFamily="34" charset="0"/>
                <a:cs typeface="Arial" panose="020B0604020202020204" pitchFamily="34" charset="0"/>
              </a:rPr>
              <a:t>visit</a:t>
            </a:r>
            <a:r>
              <a:rPr sz="2100" spc="-75" dirty="0">
                <a:latin typeface="Arial" panose="020B0604020202020204" pitchFamily="34" charset="0"/>
                <a:cs typeface="Arial" panose="020B0604020202020204" pitchFamily="34" charset="0"/>
              </a:rPr>
              <a:t> </a:t>
            </a:r>
            <a:r>
              <a:rPr sz="2100" spc="-20" dirty="0">
                <a:latin typeface="Arial" panose="020B0604020202020204" pitchFamily="34" charset="0"/>
                <a:cs typeface="Arial" panose="020B0604020202020204" pitchFamily="34" charset="0"/>
              </a:rPr>
              <a:t>children</a:t>
            </a:r>
            <a:r>
              <a:rPr sz="2100" spc="-75"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in</a:t>
            </a:r>
            <a:r>
              <a:rPr sz="2100" spc="-80" dirty="0">
                <a:latin typeface="Arial" panose="020B0604020202020204" pitchFamily="34" charset="0"/>
                <a:cs typeface="Arial" panose="020B0604020202020204" pitchFamily="34" charset="0"/>
              </a:rPr>
              <a:t> </a:t>
            </a:r>
            <a:r>
              <a:rPr sz="2100" spc="-10" dirty="0">
                <a:latin typeface="Arial" panose="020B0604020202020204" pitchFamily="34" charset="0"/>
                <a:cs typeface="Arial" panose="020B0604020202020204" pitchFamily="34" charset="0"/>
              </a:rPr>
              <a:t>their</a:t>
            </a:r>
            <a:r>
              <a:rPr sz="2100" spc="-70" dirty="0">
                <a:latin typeface="Arial" panose="020B0604020202020204" pitchFamily="34" charset="0"/>
                <a:cs typeface="Arial" panose="020B0604020202020204" pitchFamily="34" charset="0"/>
              </a:rPr>
              <a:t> </a:t>
            </a:r>
            <a:r>
              <a:rPr sz="2100" spc="-20" dirty="0">
                <a:solidFill>
                  <a:schemeClr val="tx1"/>
                </a:solidFill>
                <a:latin typeface="Arial" panose="020B0604020202020204" pitchFamily="34" charset="0"/>
                <a:cs typeface="Arial" panose="020B0604020202020204" pitchFamily="34" charset="0"/>
              </a:rPr>
              <a:t>Nursery</a:t>
            </a:r>
            <a:r>
              <a:rPr sz="2100" spc="-80" dirty="0">
                <a:solidFill>
                  <a:schemeClr val="tx1"/>
                </a:solidFill>
                <a:latin typeface="Arial" panose="020B0604020202020204" pitchFamily="34" charset="0"/>
                <a:cs typeface="Arial" panose="020B0604020202020204" pitchFamily="34" charset="0"/>
              </a:rPr>
              <a:t> </a:t>
            </a:r>
            <a:r>
              <a:rPr sz="2100" spc="-20" dirty="0">
                <a:solidFill>
                  <a:schemeClr val="tx1"/>
                </a:solidFill>
                <a:latin typeface="Arial" panose="020B0604020202020204" pitchFamily="34" charset="0"/>
                <a:cs typeface="Arial" panose="020B0604020202020204" pitchFamily="34" charset="0"/>
              </a:rPr>
              <a:t>settings</a:t>
            </a:r>
            <a:r>
              <a:rPr lang="en-US" sz="2100" spc="-70" dirty="0">
                <a:solidFill>
                  <a:schemeClr val="tx1"/>
                </a:solidFill>
                <a:latin typeface="Arial" panose="020B0604020202020204" pitchFamily="34" charset="0"/>
                <a:cs typeface="Arial" panose="020B0604020202020204" pitchFamily="34" charset="0"/>
              </a:rPr>
              <a:t>/ Infant schools </a:t>
            </a:r>
            <a:r>
              <a:rPr sz="2100" dirty="0">
                <a:latin typeface="Arial" panose="020B0604020202020204" pitchFamily="34" charset="0"/>
                <a:cs typeface="Arial" panose="020B0604020202020204" pitchFamily="34" charset="0"/>
              </a:rPr>
              <a:t>and</a:t>
            </a:r>
            <a:r>
              <a:rPr sz="2100" spc="-80" dirty="0">
                <a:latin typeface="Arial" panose="020B0604020202020204" pitchFamily="34" charset="0"/>
                <a:cs typeface="Arial" panose="020B0604020202020204" pitchFamily="34" charset="0"/>
              </a:rPr>
              <a:t> </a:t>
            </a:r>
            <a:r>
              <a:rPr sz="2100" spc="-10" dirty="0">
                <a:latin typeface="Arial" panose="020B0604020202020204" pitchFamily="34" charset="0"/>
                <a:cs typeface="Arial" panose="020B0604020202020204" pitchFamily="34" charset="0"/>
              </a:rPr>
              <a:t>speak</a:t>
            </a:r>
            <a:r>
              <a:rPr sz="2100" spc="-75"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to</a:t>
            </a:r>
            <a:r>
              <a:rPr sz="2100" spc="-85" dirty="0">
                <a:latin typeface="Arial" panose="020B0604020202020204" pitchFamily="34" charset="0"/>
                <a:cs typeface="Arial" panose="020B0604020202020204" pitchFamily="34" charset="0"/>
              </a:rPr>
              <a:t> </a:t>
            </a:r>
            <a:r>
              <a:rPr sz="2100" spc="-20" dirty="0">
                <a:latin typeface="Arial" panose="020B0604020202020204" pitchFamily="34" charset="0"/>
                <a:cs typeface="Arial" panose="020B0604020202020204" pitchFamily="34" charset="0"/>
              </a:rPr>
              <a:t>staff</a:t>
            </a:r>
            <a:r>
              <a:rPr sz="2100" spc="-70" dirty="0">
                <a:latin typeface="Arial" panose="020B0604020202020204" pitchFamily="34" charset="0"/>
                <a:cs typeface="Arial" panose="020B0604020202020204" pitchFamily="34" charset="0"/>
              </a:rPr>
              <a:t> </a:t>
            </a:r>
            <a:r>
              <a:rPr sz="2100" spc="-10" dirty="0">
                <a:latin typeface="Arial" panose="020B0604020202020204" pitchFamily="34" charset="0"/>
                <a:cs typeface="Arial" panose="020B0604020202020204" pitchFamily="34" charset="0"/>
              </a:rPr>
              <a:t>about</a:t>
            </a:r>
            <a:r>
              <a:rPr sz="2100" spc="-70"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any</a:t>
            </a:r>
            <a:r>
              <a:rPr sz="2100" spc="-80" dirty="0">
                <a:latin typeface="Arial" panose="020B0604020202020204" pitchFamily="34" charset="0"/>
                <a:cs typeface="Arial" panose="020B0604020202020204" pitchFamily="34" charset="0"/>
              </a:rPr>
              <a:t> </a:t>
            </a:r>
            <a:r>
              <a:rPr sz="2100" spc="-20" dirty="0">
                <a:latin typeface="Arial" panose="020B0604020202020204" pitchFamily="34" charset="0"/>
                <a:cs typeface="Arial" panose="020B0604020202020204" pitchFamily="34" charset="0"/>
              </a:rPr>
              <a:t>difficulties</a:t>
            </a:r>
            <a:r>
              <a:rPr sz="2100" spc="-70" dirty="0">
                <a:latin typeface="Arial" panose="020B0604020202020204" pitchFamily="34" charset="0"/>
                <a:cs typeface="Arial" panose="020B0604020202020204" pitchFamily="34" charset="0"/>
              </a:rPr>
              <a:t> </a:t>
            </a:r>
            <a:r>
              <a:rPr sz="2100" spc="-10" dirty="0">
                <a:latin typeface="Arial" panose="020B0604020202020204" pitchFamily="34" charset="0"/>
                <a:cs typeface="Arial" panose="020B0604020202020204" pitchFamily="34" charset="0"/>
              </a:rPr>
              <a:t>children may</a:t>
            </a:r>
            <a:r>
              <a:rPr sz="2100" spc="-70"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be</a:t>
            </a:r>
            <a:r>
              <a:rPr sz="2100" spc="-65" dirty="0">
                <a:latin typeface="Arial" panose="020B0604020202020204" pitchFamily="34" charset="0"/>
                <a:cs typeface="Arial" panose="020B0604020202020204" pitchFamily="34" charset="0"/>
              </a:rPr>
              <a:t> </a:t>
            </a:r>
            <a:r>
              <a:rPr sz="2100" spc="-25" dirty="0">
                <a:latin typeface="Arial" panose="020B0604020202020204" pitchFamily="34" charset="0"/>
                <a:cs typeface="Arial" panose="020B0604020202020204" pitchFamily="34" charset="0"/>
              </a:rPr>
              <a:t>experiencing,</a:t>
            </a:r>
            <a:r>
              <a:rPr sz="2100" spc="-55" dirty="0">
                <a:latin typeface="Arial" panose="020B0604020202020204" pitchFamily="34" charset="0"/>
                <a:cs typeface="Arial" panose="020B0604020202020204" pitchFamily="34" charset="0"/>
              </a:rPr>
              <a:t> </a:t>
            </a:r>
            <a:r>
              <a:rPr sz="2100" spc="-30" dirty="0">
                <a:latin typeface="Arial" panose="020B0604020202020204" pitchFamily="34" charset="0"/>
                <a:cs typeface="Arial" panose="020B0604020202020204" pitchFamily="34" charset="0"/>
              </a:rPr>
              <a:t>strategies</a:t>
            </a:r>
            <a:r>
              <a:rPr sz="2100" spc="-65"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that</a:t>
            </a:r>
            <a:r>
              <a:rPr sz="2100" spc="-65"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are</a:t>
            </a:r>
            <a:r>
              <a:rPr sz="2100" spc="-60" dirty="0">
                <a:latin typeface="Arial" panose="020B0604020202020204" pitchFamily="34" charset="0"/>
                <a:cs typeface="Arial" panose="020B0604020202020204" pitchFamily="34" charset="0"/>
              </a:rPr>
              <a:t> </a:t>
            </a:r>
            <a:r>
              <a:rPr sz="2100" spc="-25" dirty="0">
                <a:latin typeface="Arial" panose="020B0604020202020204" pitchFamily="34" charset="0"/>
                <a:cs typeface="Arial" panose="020B0604020202020204" pitchFamily="34" charset="0"/>
              </a:rPr>
              <a:t>currently</a:t>
            </a:r>
            <a:r>
              <a:rPr sz="2100" spc="-70" dirty="0">
                <a:latin typeface="Arial" panose="020B0604020202020204" pitchFamily="34" charset="0"/>
                <a:cs typeface="Arial" panose="020B0604020202020204" pitchFamily="34" charset="0"/>
              </a:rPr>
              <a:t> </a:t>
            </a:r>
            <a:r>
              <a:rPr sz="2100" spc="-30" dirty="0">
                <a:latin typeface="Arial" panose="020B0604020202020204" pitchFamily="34" charset="0"/>
                <a:cs typeface="Arial" panose="020B0604020202020204" pitchFamily="34" charset="0"/>
              </a:rPr>
              <a:t>effective</a:t>
            </a:r>
            <a:r>
              <a:rPr sz="2100" spc="-60"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in</a:t>
            </a:r>
            <a:r>
              <a:rPr sz="2100" spc="-70" dirty="0">
                <a:latin typeface="Arial" panose="020B0604020202020204" pitchFamily="34" charset="0"/>
                <a:cs typeface="Arial" panose="020B0604020202020204" pitchFamily="34" charset="0"/>
              </a:rPr>
              <a:t> </a:t>
            </a:r>
            <a:r>
              <a:rPr sz="2100" spc="-20" dirty="0">
                <a:latin typeface="Arial" panose="020B0604020202020204" pitchFamily="34" charset="0"/>
                <a:cs typeface="Arial" panose="020B0604020202020204" pitchFamily="34" charset="0"/>
              </a:rPr>
              <a:t>supporting</a:t>
            </a:r>
            <a:r>
              <a:rPr sz="2100" spc="-65"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them</a:t>
            </a:r>
            <a:r>
              <a:rPr sz="2100" spc="-85"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and</a:t>
            </a:r>
            <a:r>
              <a:rPr sz="2100" spc="-65" dirty="0">
                <a:latin typeface="Arial" panose="020B0604020202020204" pitchFamily="34" charset="0"/>
                <a:cs typeface="Arial" panose="020B0604020202020204" pitchFamily="34" charset="0"/>
              </a:rPr>
              <a:t> </a:t>
            </a:r>
            <a:r>
              <a:rPr sz="2100" spc="-10" dirty="0">
                <a:latin typeface="Arial" panose="020B0604020202020204" pitchFamily="34" charset="0"/>
                <a:cs typeface="Arial" panose="020B0604020202020204" pitchFamily="34" charset="0"/>
              </a:rPr>
              <a:t>whether there</a:t>
            </a:r>
            <a:r>
              <a:rPr sz="2100" spc="-85"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are</a:t>
            </a:r>
            <a:r>
              <a:rPr sz="2100" spc="-80"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any</a:t>
            </a:r>
            <a:r>
              <a:rPr sz="2100" spc="-85" dirty="0">
                <a:latin typeface="Arial" panose="020B0604020202020204" pitchFamily="34" charset="0"/>
                <a:cs typeface="Arial" panose="020B0604020202020204" pitchFamily="34" charset="0"/>
              </a:rPr>
              <a:t> </a:t>
            </a:r>
            <a:r>
              <a:rPr sz="2100" spc="-20" dirty="0">
                <a:latin typeface="Arial" panose="020B0604020202020204" pitchFamily="34" charset="0"/>
                <a:cs typeface="Arial" panose="020B0604020202020204" pitchFamily="34" charset="0"/>
              </a:rPr>
              <a:t>agencies</a:t>
            </a:r>
            <a:r>
              <a:rPr sz="2100" spc="-85"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involved.</a:t>
            </a:r>
            <a:r>
              <a:rPr sz="2100" spc="320"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The</a:t>
            </a:r>
            <a:r>
              <a:rPr sz="2100" spc="-90" dirty="0">
                <a:latin typeface="Arial" panose="020B0604020202020204" pitchFamily="34" charset="0"/>
                <a:cs typeface="Arial" panose="020B0604020202020204" pitchFamily="34" charset="0"/>
              </a:rPr>
              <a:t> </a:t>
            </a:r>
            <a:r>
              <a:rPr sz="2100" spc="-20" dirty="0">
                <a:latin typeface="Arial" panose="020B0604020202020204" pitchFamily="34" charset="0"/>
                <a:cs typeface="Arial" panose="020B0604020202020204" pitchFamily="34" charset="0"/>
              </a:rPr>
              <a:t>SENDCo</a:t>
            </a:r>
            <a:r>
              <a:rPr sz="2100" spc="-95"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is</a:t>
            </a:r>
            <a:r>
              <a:rPr sz="2100" spc="-85" dirty="0">
                <a:latin typeface="Arial" panose="020B0604020202020204" pitchFamily="34" charset="0"/>
                <a:cs typeface="Arial" panose="020B0604020202020204" pitchFamily="34" charset="0"/>
              </a:rPr>
              <a:t> </a:t>
            </a:r>
            <a:r>
              <a:rPr sz="2100" spc="-25" dirty="0">
                <a:latin typeface="Arial" panose="020B0604020202020204" pitchFamily="34" charset="0"/>
                <a:cs typeface="Arial" panose="020B0604020202020204" pitchFamily="34" charset="0"/>
              </a:rPr>
              <a:t>available</a:t>
            </a:r>
            <a:r>
              <a:rPr sz="2100" spc="-85"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at</a:t>
            </a:r>
            <a:r>
              <a:rPr sz="2100" spc="-85" dirty="0">
                <a:latin typeface="Arial" panose="020B0604020202020204" pitchFamily="34" charset="0"/>
                <a:cs typeface="Arial" panose="020B0604020202020204" pitchFamily="34" charset="0"/>
              </a:rPr>
              <a:t> </a:t>
            </a:r>
            <a:r>
              <a:rPr sz="2100" spc="-25" dirty="0">
                <a:latin typeface="Arial" panose="020B0604020202020204" pitchFamily="34" charset="0"/>
                <a:cs typeface="Arial" panose="020B0604020202020204" pitchFamily="34" charset="0"/>
              </a:rPr>
              <a:t>transition</a:t>
            </a:r>
            <a:r>
              <a:rPr sz="2100" spc="-90" dirty="0">
                <a:latin typeface="Arial" panose="020B0604020202020204" pitchFamily="34" charset="0"/>
                <a:cs typeface="Arial" panose="020B0604020202020204" pitchFamily="34" charset="0"/>
              </a:rPr>
              <a:t> </a:t>
            </a:r>
            <a:r>
              <a:rPr sz="2100" spc="-20" dirty="0">
                <a:latin typeface="Arial" panose="020B0604020202020204" pitchFamily="34" charset="0"/>
                <a:cs typeface="Arial" panose="020B0604020202020204" pitchFamily="34" charset="0"/>
              </a:rPr>
              <a:t>events</a:t>
            </a:r>
            <a:r>
              <a:rPr sz="2100" spc="-85" dirty="0">
                <a:latin typeface="Arial" panose="020B0604020202020204" pitchFamily="34" charset="0"/>
                <a:cs typeface="Arial" panose="020B0604020202020204" pitchFamily="34" charset="0"/>
              </a:rPr>
              <a:t> </a:t>
            </a:r>
            <a:r>
              <a:rPr sz="2100" spc="-10" dirty="0">
                <a:latin typeface="Arial" panose="020B0604020202020204" pitchFamily="34" charset="0"/>
                <a:cs typeface="Arial" panose="020B0604020202020204" pitchFamily="34" charset="0"/>
              </a:rPr>
              <a:t>for</a:t>
            </a:r>
            <a:r>
              <a:rPr sz="2100" spc="-80" dirty="0">
                <a:latin typeface="Arial" panose="020B0604020202020204" pitchFamily="34" charset="0"/>
                <a:cs typeface="Arial" panose="020B0604020202020204" pitchFamily="34" charset="0"/>
              </a:rPr>
              <a:t> </a:t>
            </a:r>
            <a:r>
              <a:rPr sz="2100" spc="-20" dirty="0">
                <a:latin typeface="Arial" panose="020B0604020202020204" pitchFamily="34" charset="0"/>
                <a:cs typeface="Arial" panose="020B0604020202020204" pitchFamily="34" charset="0"/>
              </a:rPr>
              <a:t>parents</a:t>
            </a:r>
            <a:r>
              <a:rPr sz="2100" spc="-85" dirty="0">
                <a:latin typeface="Arial" panose="020B0604020202020204" pitchFamily="34" charset="0"/>
                <a:cs typeface="Arial" panose="020B0604020202020204" pitchFamily="34" charset="0"/>
              </a:rPr>
              <a:t> </a:t>
            </a:r>
            <a:r>
              <a:rPr sz="2100" spc="-25" dirty="0">
                <a:latin typeface="Arial" panose="020B0604020202020204" pitchFamily="34" charset="0"/>
                <a:cs typeface="Arial" panose="020B0604020202020204" pitchFamily="34" charset="0"/>
              </a:rPr>
              <a:t>to </a:t>
            </a:r>
            <a:r>
              <a:rPr sz="2100" dirty="0">
                <a:latin typeface="Arial" panose="020B0604020202020204" pitchFamily="34" charset="0"/>
                <a:cs typeface="Arial" panose="020B0604020202020204" pitchFamily="34" charset="0"/>
              </a:rPr>
              <a:t>ask</a:t>
            </a:r>
            <a:r>
              <a:rPr sz="2100" spc="-65" dirty="0">
                <a:latin typeface="Arial" panose="020B0604020202020204" pitchFamily="34" charset="0"/>
                <a:cs typeface="Arial" panose="020B0604020202020204" pitchFamily="34" charset="0"/>
              </a:rPr>
              <a:t> </a:t>
            </a:r>
            <a:r>
              <a:rPr sz="2100" spc="-20" dirty="0">
                <a:latin typeface="Arial" panose="020B0604020202020204" pitchFamily="34" charset="0"/>
                <a:cs typeface="Arial" panose="020B0604020202020204" pitchFamily="34" charset="0"/>
              </a:rPr>
              <a:t>questions</a:t>
            </a:r>
            <a:r>
              <a:rPr sz="2100" spc="-65"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and</a:t>
            </a:r>
            <a:r>
              <a:rPr sz="2100" spc="-65" dirty="0">
                <a:latin typeface="Arial" panose="020B0604020202020204" pitchFamily="34" charset="0"/>
                <a:cs typeface="Arial" panose="020B0604020202020204" pitchFamily="34" charset="0"/>
              </a:rPr>
              <a:t> </a:t>
            </a:r>
            <a:r>
              <a:rPr sz="2100" spc="-10" dirty="0">
                <a:latin typeface="Arial" panose="020B0604020202020204" pitchFamily="34" charset="0"/>
                <a:cs typeface="Arial" panose="020B0604020202020204" pitchFamily="34" charset="0"/>
              </a:rPr>
              <a:t>share</a:t>
            </a:r>
            <a:r>
              <a:rPr sz="2100" spc="-60" dirty="0">
                <a:latin typeface="Arial" panose="020B0604020202020204" pitchFamily="34" charset="0"/>
                <a:cs typeface="Arial" panose="020B0604020202020204" pitchFamily="34" charset="0"/>
              </a:rPr>
              <a:t> </a:t>
            </a:r>
            <a:r>
              <a:rPr sz="2100" spc="-25" dirty="0">
                <a:latin typeface="Arial" panose="020B0604020202020204" pitchFamily="34" charset="0"/>
                <a:cs typeface="Arial" panose="020B0604020202020204" pitchFamily="34" charset="0"/>
              </a:rPr>
              <a:t>concerns.</a:t>
            </a:r>
            <a:r>
              <a:rPr sz="2100" spc="-60"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If</a:t>
            </a:r>
            <a:r>
              <a:rPr sz="2100" spc="-55" dirty="0">
                <a:latin typeface="Arial" panose="020B0604020202020204" pitchFamily="34" charset="0"/>
                <a:cs typeface="Arial" panose="020B0604020202020204" pitchFamily="34" charset="0"/>
              </a:rPr>
              <a:t> </a:t>
            </a:r>
            <a:r>
              <a:rPr sz="2100" spc="-20" dirty="0">
                <a:latin typeface="Arial" panose="020B0604020202020204" pitchFamily="34" charset="0"/>
                <a:cs typeface="Arial" panose="020B0604020202020204" pitchFamily="34" charset="0"/>
              </a:rPr>
              <a:t>there</a:t>
            </a:r>
            <a:r>
              <a:rPr sz="2100" spc="-60"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are</a:t>
            </a:r>
            <a:r>
              <a:rPr sz="2100" spc="-55" dirty="0">
                <a:latin typeface="Arial" panose="020B0604020202020204" pitchFamily="34" charset="0"/>
                <a:cs typeface="Arial" panose="020B0604020202020204" pitchFamily="34" charset="0"/>
              </a:rPr>
              <a:t> </a:t>
            </a:r>
            <a:r>
              <a:rPr sz="2100" spc="-25" dirty="0">
                <a:latin typeface="Arial" panose="020B0604020202020204" pitchFamily="34" charset="0"/>
                <a:cs typeface="Arial" panose="020B0604020202020204" pitchFamily="34" charset="0"/>
              </a:rPr>
              <a:t>complex</a:t>
            </a:r>
            <a:r>
              <a:rPr sz="2100" spc="-65" dirty="0">
                <a:latin typeface="Arial" panose="020B0604020202020204" pitchFamily="34" charset="0"/>
                <a:cs typeface="Arial" panose="020B0604020202020204" pitchFamily="34" charset="0"/>
              </a:rPr>
              <a:t> </a:t>
            </a:r>
            <a:r>
              <a:rPr sz="2100" spc="-20" dirty="0">
                <a:latin typeface="Arial" panose="020B0604020202020204" pitchFamily="34" charset="0"/>
                <a:cs typeface="Arial" panose="020B0604020202020204" pitchFamily="34" charset="0"/>
              </a:rPr>
              <a:t>needs,</a:t>
            </a:r>
            <a:r>
              <a:rPr sz="2100" spc="-55" dirty="0">
                <a:latin typeface="Arial" panose="020B0604020202020204" pitchFamily="34" charset="0"/>
                <a:cs typeface="Arial" panose="020B0604020202020204" pitchFamily="34" charset="0"/>
              </a:rPr>
              <a:t> </a:t>
            </a:r>
            <a:r>
              <a:rPr sz="2100" spc="-25" dirty="0">
                <a:latin typeface="Arial" panose="020B0604020202020204" pitchFamily="34" charset="0"/>
                <a:cs typeface="Arial" panose="020B0604020202020204" pitchFamily="34" charset="0"/>
              </a:rPr>
              <a:t>sometimes</a:t>
            </a:r>
            <a:r>
              <a:rPr sz="2100" spc="-60"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a</a:t>
            </a:r>
            <a:r>
              <a:rPr sz="2100" spc="-65" dirty="0">
                <a:latin typeface="Arial" panose="020B0604020202020204" pitchFamily="34" charset="0"/>
                <a:cs typeface="Arial" panose="020B0604020202020204" pitchFamily="34" charset="0"/>
              </a:rPr>
              <a:t> </a:t>
            </a:r>
            <a:r>
              <a:rPr sz="2100" spc="-35" dirty="0">
                <a:latin typeface="Arial" panose="020B0604020202020204" pitchFamily="34" charset="0"/>
                <a:cs typeface="Arial" panose="020B0604020202020204" pitchFamily="34" charset="0"/>
              </a:rPr>
              <a:t>multi-</a:t>
            </a:r>
            <a:r>
              <a:rPr sz="2100" spc="-10" dirty="0">
                <a:latin typeface="Arial" panose="020B0604020202020204" pitchFamily="34" charset="0"/>
                <a:cs typeface="Arial" panose="020B0604020202020204" pitchFamily="34" charset="0"/>
              </a:rPr>
              <a:t>agency </a:t>
            </a:r>
            <a:r>
              <a:rPr sz="2100" spc="-20" dirty="0">
                <a:latin typeface="Arial" panose="020B0604020202020204" pitchFamily="34" charset="0"/>
                <a:cs typeface="Arial" panose="020B0604020202020204" pitchFamily="34" charset="0"/>
              </a:rPr>
              <a:t>meeting</a:t>
            </a:r>
            <a:r>
              <a:rPr sz="2100" spc="-80" dirty="0">
                <a:latin typeface="Arial" panose="020B0604020202020204" pitchFamily="34" charset="0"/>
                <a:cs typeface="Arial" panose="020B0604020202020204" pitchFamily="34" charset="0"/>
              </a:rPr>
              <a:t> </a:t>
            </a:r>
            <a:r>
              <a:rPr sz="2100" spc="-10" dirty="0">
                <a:latin typeface="Arial" panose="020B0604020202020204" pitchFamily="34" charset="0"/>
                <a:cs typeface="Arial" panose="020B0604020202020204" pitchFamily="34" charset="0"/>
              </a:rPr>
              <a:t>may</a:t>
            </a:r>
            <a:r>
              <a:rPr sz="2100" spc="-80"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be</a:t>
            </a:r>
            <a:r>
              <a:rPr sz="2100" spc="-70"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held</a:t>
            </a:r>
            <a:r>
              <a:rPr sz="2100" spc="-80"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in</a:t>
            </a:r>
            <a:r>
              <a:rPr sz="2100" spc="-75" dirty="0">
                <a:latin typeface="Arial" panose="020B0604020202020204" pitchFamily="34" charset="0"/>
                <a:cs typeface="Arial" panose="020B0604020202020204" pitchFamily="34" charset="0"/>
              </a:rPr>
              <a:t> </a:t>
            </a:r>
            <a:r>
              <a:rPr sz="2100" spc="-20" dirty="0">
                <a:latin typeface="Arial" panose="020B0604020202020204" pitchFamily="34" charset="0"/>
                <a:cs typeface="Arial" panose="020B0604020202020204" pitchFamily="34" charset="0"/>
              </a:rPr>
              <a:t>order</a:t>
            </a:r>
            <a:r>
              <a:rPr sz="2100" spc="-75"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to</a:t>
            </a:r>
            <a:r>
              <a:rPr sz="2100" spc="-80" dirty="0">
                <a:latin typeface="Arial" panose="020B0604020202020204" pitchFamily="34" charset="0"/>
                <a:cs typeface="Arial" panose="020B0604020202020204" pitchFamily="34" charset="0"/>
              </a:rPr>
              <a:t> </a:t>
            </a:r>
            <a:r>
              <a:rPr sz="2100" spc="-10" dirty="0">
                <a:latin typeface="Arial" panose="020B0604020202020204" pitchFamily="34" charset="0"/>
                <a:cs typeface="Arial" panose="020B0604020202020204" pitchFamily="34" charset="0"/>
              </a:rPr>
              <a:t>share</a:t>
            </a:r>
            <a:r>
              <a:rPr sz="2100" spc="-75" dirty="0">
                <a:latin typeface="Arial" panose="020B0604020202020204" pitchFamily="34" charset="0"/>
                <a:cs typeface="Arial" panose="020B0604020202020204" pitchFamily="34" charset="0"/>
              </a:rPr>
              <a:t> </a:t>
            </a:r>
            <a:r>
              <a:rPr sz="2100" spc="-30" dirty="0">
                <a:latin typeface="Arial" panose="020B0604020202020204" pitchFamily="34" charset="0"/>
                <a:cs typeface="Arial" panose="020B0604020202020204" pitchFamily="34" charset="0"/>
              </a:rPr>
              <a:t>information</a:t>
            </a:r>
            <a:r>
              <a:rPr sz="2100" spc="-75"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and</a:t>
            </a:r>
            <a:r>
              <a:rPr sz="2100" spc="-80" dirty="0">
                <a:latin typeface="Arial" panose="020B0604020202020204" pitchFamily="34" charset="0"/>
                <a:cs typeface="Arial" panose="020B0604020202020204" pitchFamily="34" charset="0"/>
              </a:rPr>
              <a:t> </a:t>
            </a:r>
            <a:r>
              <a:rPr sz="2100" spc="-20" dirty="0">
                <a:latin typeface="Arial" panose="020B0604020202020204" pitchFamily="34" charset="0"/>
                <a:cs typeface="Arial" panose="020B0604020202020204" pitchFamily="34" charset="0"/>
              </a:rPr>
              <a:t>ensure</a:t>
            </a:r>
            <a:r>
              <a:rPr sz="2100" spc="-75"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that</a:t>
            </a:r>
            <a:r>
              <a:rPr sz="2100" spc="-70" dirty="0">
                <a:latin typeface="Arial" panose="020B0604020202020204" pitchFamily="34" charset="0"/>
                <a:cs typeface="Arial" panose="020B0604020202020204" pitchFamily="34" charset="0"/>
              </a:rPr>
              <a:t> </a:t>
            </a:r>
            <a:r>
              <a:rPr sz="2100" spc="-25" dirty="0">
                <a:latin typeface="Arial" panose="020B0604020202020204" pitchFamily="34" charset="0"/>
                <a:cs typeface="Arial" panose="020B0604020202020204" pitchFamily="34" charset="0"/>
              </a:rPr>
              <a:t>provision</a:t>
            </a:r>
            <a:r>
              <a:rPr sz="2100" spc="-80"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is</a:t>
            </a:r>
            <a:r>
              <a:rPr sz="2100" spc="-70"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in</a:t>
            </a:r>
            <a:r>
              <a:rPr sz="2100" spc="-80" dirty="0">
                <a:latin typeface="Arial" panose="020B0604020202020204" pitchFamily="34" charset="0"/>
                <a:cs typeface="Arial" panose="020B0604020202020204" pitchFamily="34" charset="0"/>
              </a:rPr>
              <a:t> </a:t>
            </a:r>
            <a:r>
              <a:rPr sz="2100" spc="-10" dirty="0">
                <a:latin typeface="Arial" panose="020B0604020202020204" pitchFamily="34" charset="0"/>
                <a:cs typeface="Arial" panose="020B0604020202020204" pitchFamily="34" charset="0"/>
              </a:rPr>
              <a:t>place </a:t>
            </a:r>
            <a:r>
              <a:rPr sz="2100" spc="-30" dirty="0">
                <a:latin typeface="Arial" panose="020B0604020202020204" pitchFamily="34" charset="0"/>
                <a:cs typeface="Arial" panose="020B0604020202020204" pitchFamily="34" charset="0"/>
              </a:rPr>
              <a:t>before</a:t>
            </a:r>
            <a:r>
              <a:rPr sz="2100" spc="-90"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the</a:t>
            </a:r>
            <a:r>
              <a:rPr sz="2100" spc="-80" dirty="0">
                <a:latin typeface="Arial" panose="020B0604020202020204" pitchFamily="34" charset="0"/>
                <a:cs typeface="Arial" panose="020B0604020202020204" pitchFamily="34" charset="0"/>
              </a:rPr>
              <a:t> </a:t>
            </a:r>
            <a:r>
              <a:rPr sz="2100" spc="-10" dirty="0">
                <a:latin typeface="Arial" panose="020B0604020202020204" pitchFamily="34" charset="0"/>
                <a:cs typeface="Arial" panose="020B0604020202020204" pitchFamily="34" charset="0"/>
              </a:rPr>
              <a:t>child</a:t>
            </a:r>
            <a:r>
              <a:rPr sz="2100" spc="-90" dirty="0">
                <a:latin typeface="Arial" panose="020B0604020202020204" pitchFamily="34" charset="0"/>
                <a:cs typeface="Arial" panose="020B0604020202020204" pitchFamily="34" charset="0"/>
              </a:rPr>
              <a:t> </a:t>
            </a:r>
            <a:r>
              <a:rPr sz="2100" spc="-20" dirty="0">
                <a:latin typeface="Arial" panose="020B0604020202020204" pitchFamily="34" charset="0"/>
                <a:cs typeface="Arial" panose="020B0604020202020204" pitchFamily="34" charset="0"/>
              </a:rPr>
              <a:t>starts</a:t>
            </a:r>
            <a:r>
              <a:rPr sz="2100" spc="-80"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school.</a:t>
            </a:r>
            <a:r>
              <a:rPr sz="2100" spc="320" dirty="0">
                <a:latin typeface="Arial" panose="020B0604020202020204" pitchFamily="34" charset="0"/>
                <a:cs typeface="Arial" panose="020B0604020202020204" pitchFamily="34" charset="0"/>
              </a:rPr>
              <a:t> </a:t>
            </a:r>
            <a:r>
              <a:rPr sz="2100" spc="-35" dirty="0">
                <a:latin typeface="Arial" panose="020B0604020202020204" pitchFamily="34" charset="0"/>
                <a:cs typeface="Arial" panose="020B0604020202020204" pitchFamily="34" charset="0"/>
              </a:rPr>
              <a:t>We</a:t>
            </a:r>
            <a:r>
              <a:rPr sz="2100" spc="-85" dirty="0">
                <a:latin typeface="Arial" panose="020B0604020202020204" pitchFamily="34" charset="0"/>
                <a:cs typeface="Arial" panose="020B0604020202020204" pitchFamily="34" charset="0"/>
              </a:rPr>
              <a:t> </a:t>
            </a:r>
            <a:r>
              <a:rPr sz="2100" spc="-20" dirty="0">
                <a:latin typeface="Arial" panose="020B0604020202020204" pitchFamily="34" charset="0"/>
                <a:cs typeface="Arial" panose="020B0604020202020204" pitchFamily="34" charset="0"/>
              </a:rPr>
              <a:t>request</a:t>
            </a:r>
            <a:r>
              <a:rPr sz="2100" spc="-85"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that</a:t>
            </a:r>
            <a:r>
              <a:rPr sz="2100" spc="-80" dirty="0">
                <a:latin typeface="Arial" panose="020B0604020202020204" pitchFamily="34" charset="0"/>
                <a:cs typeface="Arial" panose="020B0604020202020204" pitchFamily="34" charset="0"/>
              </a:rPr>
              <a:t> </a:t>
            </a:r>
            <a:r>
              <a:rPr sz="2100" spc="-30" dirty="0">
                <a:latin typeface="Arial" panose="020B0604020202020204" pitchFamily="34" charset="0"/>
                <a:cs typeface="Arial" panose="020B0604020202020204" pitchFamily="34" charset="0"/>
              </a:rPr>
              <a:t>records</a:t>
            </a:r>
            <a:r>
              <a:rPr sz="2100" spc="-90"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are</a:t>
            </a:r>
            <a:r>
              <a:rPr sz="2100" spc="-80" dirty="0">
                <a:latin typeface="Arial" panose="020B0604020202020204" pitchFamily="34" charset="0"/>
                <a:cs typeface="Arial" panose="020B0604020202020204" pitchFamily="34" charset="0"/>
              </a:rPr>
              <a:t> </a:t>
            </a:r>
            <a:r>
              <a:rPr sz="2100" spc="-10" dirty="0">
                <a:latin typeface="Arial" panose="020B0604020202020204" pitchFamily="34" charset="0"/>
                <a:cs typeface="Arial" panose="020B0604020202020204" pitchFamily="34" charset="0"/>
              </a:rPr>
              <a:t>passed</a:t>
            </a:r>
            <a:r>
              <a:rPr sz="2100" spc="-90"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to</a:t>
            </a:r>
            <a:r>
              <a:rPr sz="2100" spc="-90"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us</a:t>
            </a:r>
            <a:r>
              <a:rPr sz="2100" spc="-85" dirty="0">
                <a:latin typeface="Arial" panose="020B0604020202020204" pitchFamily="34" charset="0"/>
                <a:cs typeface="Arial" panose="020B0604020202020204" pitchFamily="34" charset="0"/>
              </a:rPr>
              <a:t> </a:t>
            </a:r>
            <a:r>
              <a:rPr sz="2100" spc="-20" dirty="0">
                <a:latin typeface="Arial" panose="020B0604020202020204" pitchFamily="34" charset="0"/>
                <a:cs typeface="Arial" panose="020B0604020202020204" pitchFamily="34" charset="0"/>
              </a:rPr>
              <a:t>from</a:t>
            </a:r>
            <a:r>
              <a:rPr sz="2100" spc="-100" dirty="0">
                <a:latin typeface="Arial" panose="020B0604020202020204" pitchFamily="34" charset="0"/>
                <a:cs typeface="Arial" panose="020B0604020202020204" pitchFamily="34" charset="0"/>
              </a:rPr>
              <a:t> </a:t>
            </a:r>
            <a:r>
              <a:rPr lang="en-US" sz="2100" spc="-100" dirty="0">
                <a:solidFill>
                  <a:schemeClr val="tx1"/>
                </a:solidFill>
                <a:latin typeface="Arial" panose="020B0604020202020204" pitchFamily="34" charset="0"/>
                <a:cs typeface="Arial" panose="020B0604020202020204" pitchFamily="34" charset="0"/>
              </a:rPr>
              <a:t>E</a:t>
            </a:r>
            <a:r>
              <a:rPr sz="2100" dirty="0">
                <a:solidFill>
                  <a:schemeClr val="tx1"/>
                </a:solidFill>
                <a:latin typeface="Arial" panose="020B0604020202020204" pitchFamily="34" charset="0"/>
                <a:cs typeface="Arial" panose="020B0604020202020204" pitchFamily="34" charset="0"/>
              </a:rPr>
              <a:t>arly</a:t>
            </a:r>
            <a:r>
              <a:rPr sz="2100" spc="-85" dirty="0">
                <a:solidFill>
                  <a:schemeClr val="tx1"/>
                </a:solidFill>
                <a:latin typeface="Arial" panose="020B0604020202020204" pitchFamily="34" charset="0"/>
                <a:cs typeface="Arial" panose="020B0604020202020204" pitchFamily="34" charset="0"/>
              </a:rPr>
              <a:t> </a:t>
            </a:r>
            <a:r>
              <a:rPr sz="2100" spc="-10" dirty="0">
                <a:solidFill>
                  <a:schemeClr val="tx1"/>
                </a:solidFill>
                <a:latin typeface="Arial" panose="020B0604020202020204" pitchFamily="34" charset="0"/>
                <a:cs typeface="Arial" panose="020B0604020202020204" pitchFamily="34" charset="0"/>
              </a:rPr>
              <a:t>years </a:t>
            </a:r>
            <a:r>
              <a:rPr sz="2100" spc="-20" dirty="0">
                <a:solidFill>
                  <a:schemeClr val="tx1"/>
                </a:solidFill>
                <a:latin typeface="Arial" panose="020B0604020202020204" pitchFamily="34" charset="0"/>
                <a:cs typeface="Arial" panose="020B0604020202020204" pitchFamily="34" charset="0"/>
              </a:rPr>
              <a:t>settings</a:t>
            </a:r>
            <a:r>
              <a:rPr lang="en-US" sz="2100" spc="-20" dirty="0">
                <a:solidFill>
                  <a:schemeClr val="tx1"/>
                </a:solidFill>
                <a:latin typeface="Arial" panose="020B0604020202020204" pitchFamily="34" charset="0"/>
                <a:cs typeface="Arial" panose="020B0604020202020204" pitchFamily="34" charset="0"/>
              </a:rPr>
              <a:t>/ Infant schools</a:t>
            </a:r>
            <a:r>
              <a:rPr sz="2100" spc="-75" dirty="0">
                <a:solidFill>
                  <a:schemeClr val="tx1"/>
                </a:solidFill>
                <a:latin typeface="Arial" panose="020B0604020202020204" pitchFamily="34" charset="0"/>
                <a:cs typeface="Arial" panose="020B0604020202020204" pitchFamily="34" charset="0"/>
              </a:rPr>
              <a:t> </a:t>
            </a:r>
            <a:r>
              <a:rPr sz="2100" spc="-30" dirty="0">
                <a:latin typeface="Arial" panose="020B0604020202020204" pitchFamily="34" charset="0"/>
                <a:cs typeface="Arial" panose="020B0604020202020204" pitchFamily="34" charset="0"/>
              </a:rPr>
              <a:t>before</a:t>
            </a:r>
            <a:r>
              <a:rPr sz="2100" spc="-70"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a</a:t>
            </a:r>
            <a:r>
              <a:rPr sz="2100" spc="-75"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child</a:t>
            </a:r>
            <a:r>
              <a:rPr sz="2100" spc="-70" dirty="0">
                <a:latin typeface="Arial" panose="020B0604020202020204" pitchFamily="34" charset="0"/>
                <a:cs typeface="Arial" panose="020B0604020202020204" pitchFamily="34" charset="0"/>
              </a:rPr>
              <a:t> </a:t>
            </a:r>
            <a:r>
              <a:rPr sz="2100" spc="-20" dirty="0">
                <a:latin typeface="Arial" panose="020B0604020202020204" pitchFamily="34" charset="0"/>
                <a:cs typeface="Arial" panose="020B0604020202020204" pitchFamily="34" charset="0"/>
              </a:rPr>
              <a:t>starts</a:t>
            </a:r>
            <a:r>
              <a:rPr sz="2100" spc="-75"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in</a:t>
            </a:r>
            <a:r>
              <a:rPr sz="2100" spc="-70" dirty="0">
                <a:latin typeface="Arial" panose="020B0604020202020204" pitchFamily="34" charset="0"/>
                <a:cs typeface="Arial" panose="020B0604020202020204" pitchFamily="34" charset="0"/>
              </a:rPr>
              <a:t> </a:t>
            </a:r>
            <a:r>
              <a:rPr sz="2100" spc="-25" dirty="0">
                <a:latin typeface="Arial" panose="020B0604020202020204" pitchFamily="34" charset="0"/>
                <a:cs typeface="Arial" panose="020B0604020202020204" pitchFamily="34" charset="0"/>
              </a:rPr>
              <a:t>Reception.</a:t>
            </a:r>
            <a:r>
              <a:rPr sz="2100" spc="-70" dirty="0">
                <a:latin typeface="Arial" panose="020B0604020202020204" pitchFamily="34" charset="0"/>
                <a:cs typeface="Arial" panose="020B0604020202020204" pitchFamily="34" charset="0"/>
              </a:rPr>
              <a:t> </a:t>
            </a:r>
            <a:r>
              <a:rPr sz="2100" spc="-10" dirty="0">
                <a:latin typeface="Arial" panose="020B0604020202020204" pitchFamily="34" charset="0"/>
                <a:cs typeface="Arial" panose="020B0604020202020204" pitchFamily="34" charset="0"/>
              </a:rPr>
              <a:t>Sharing</a:t>
            </a:r>
            <a:r>
              <a:rPr sz="2100" spc="-75" dirty="0">
                <a:latin typeface="Arial" panose="020B0604020202020204" pitchFamily="34" charset="0"/>
                <a:cs typeface="Arial" panose="020B0604020202020204" pitchFamily="34" charset="0"/>
              </a:rPr>
              <a:t> </a:t>
            </a:r>
            <a:r>
              <a:rPr sz="2100" spc="-30" dirty="0">
                <a:latin typeface="Arial" panose="020B0604020202020204" pitchFamily="34" charset="0"/>
                <a:cs typeface="Arial" panose="020B0604020202020204" pitchFamily="34" charset="0"/>
              </a:rPr>
              <a:t>information</a:t>
            </a:r>
            <a:r>
              <a:rPr sz="2100" spc="-70"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fully</a:t>
            </a:r>
            <a:r>
              <a:rPr sz="2100" spc="-75"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with</a:t>
            </a:r>
            <a:r>
              <a:rPr sz="2100" spc="-75" dirty="0">
                <a:latin typeface="Arial" panose="020B0604020202020204" pitchFamily="34" charset="0"/>
                <a:cs typeface="Arial" panose="020B0604020202020204" pitchFamily="34" charset="0"/>
              </a:rPr>
              <a:t> </a:t>
            </a:r>
            <a:r>
              <a:rPr sz="2100" spc="-10" dirty="0">
                <a:solidFill>
                  <a:schemeClr val="tx1"/>
                </a:solidFill>
                <a:latin typeface="Arial" panose="020B0604020202020204" pitchFamily="34" charset="0"/>
                <a:cs typeface="Arial" panose="020B0604020202020204" pitchFamily="34" charset="0"/>
              </a:rPr>
              <a:t>Early</a:t>
            </a:r>
            <a:r>
              <a:rPr sz="2100" spc="-70" dirty="0">
                <a:solidFill>
                  <a:schemeClr val="tx1"/>
                </a:solidFill>
                <a:latin typeface="Arial" panose="020B0604020202020204" pitchFamily="34" charset="0"/>
                <a:cs typeface="Arial" panose="020B0604020202020204" pitchFamily="34" charset="0"/>
              </a:rPr>
              <a:t> </a:t>
            </a:r>
            <a:r>
              <a:rPr sz="2100" spc="-55" dirty="0">
                <a:solidFill>
                  <a:schemeClr val="tx1"/>
                </a:solidFill>
                <a:latin typeface="Arial" panose="020B0604020202020204" pitchFamily="34" charset="0"/>
                <a:cs typeface="Arial" panose="020B0604020202020204" pitchFamily="34" charset="0"/>
              </a:rPr>
              <a:t>Years</a:t>
            </a:r>
            <a:r>
              <a:rPr sz="2100" spc="-65" dirty="0">
                <a:solidFill>
                  <a:schemeClr val="tx1"/>
                </a:solidFill>
                <a:latin typeface="Arial" panose="020B0604020202020204" pitchFamily="34" charset="0"/>
                <a:cs typeface="Arial" panose="020B0604020202020204" pitchFamily="34" charset="0"/>
              </a:rPr>
              <a:t> </a:t>
            </a:r>
            <a:r>
              <a:rPr sz="2100" spc="-10" dirty="0">
                <a:solidFill>
                  <a:schemeClr val="tx1"/>
                </a:solidFill>
                <a:latin typeface="Arial" panose="020B0604020202020204" pitchFamily="34" charset="0"/>
                <a:cs typeface="Arial" panose="020B0604020202020204" pitchFamily="34" charset="0"/>
              </a:rPr>
              <a:t>Settings</a:t>
            </a:r>
            <a:r>
              <a:rPr lang="en-US" sz="2100" spc="-10" dirty="0">
                <a:solidFill>
                  <a:schemeClr val="tx1"/>
                </a:solidFill>
                <a:latin typeface="Arial" panose="020B0604020202020204" pitchFamily="34" charset="0"/>
                <a:cs typeface="Arial" panose="020B0604020202020204" pitchFamily="34" charset="0"/>
              </a:rPr>
              <a:t>/ Infant schools</a:t>
            </a:r>
            <a:r>
              <a:rPr sz="2100" spc="-10" dirty="0">
                <a:solidFill>
                  <a:schemeClr val="tx1"/>
                </a:solidFill>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and</a:t>
            </a:r>
            <a:r>
              <a:rPr sz="2100" spc="-85"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at</a:t>
            </a:r>
            <a:r>
              <a:rPr sz="2100" spc="-80" dirty="0">
                <a:latin typeface="Arial" panose="020B0604020202020204" pitchFamily="34" charset="0"/>
                <a:cs typeface="Arial" panose="020B0604020202020204" pitchFamily="34" charset="0"/>
              </a:rPr>
              <a:t> </a:t>
            </a:r>
            <a:r>
              <a:rPr sz="2100" spc="-25" dirty="0">
                <a:latin typeface="Arial" panose="020B0604020202020204" pitchFamily="34" charset="0"/>
                <a:cs typeface="Arial" panose="020B0604020202020204" pitchFamily="34" charset="0"/>
              </a:rPr>
              <a:t>transition</a:t>
            </a:r>
            <a:r>
              <a:rPr sz="2100" spc="-85" dirty="0">
                <a:latin typeface="Arial" panose="020B0604020202020204" pitchFamily="34" charset="0"/>
                <a:cs typeface="Arial" panose="020B0604020202020204" pitchFamily="34" charset="0"/>
              </a:rPr>
              <a:t> </a:t>
            </a:r>
            <a:r>
              <a:rPr sz="2100" spc="-20" dirty="0">
                <a:latin typeface="Arial" panose="020B0604020202020204" pitchFamily="34" charset="0"/>
                <a:cs typeface="Arial" panose="020B0604020202020204" pitchFamily="34" charset="0"/>
              </a:rPr>
              <a:t>meetings</a:t>
            </a:r>
            <a:r>
              <a:rPr sz="2100" spc="-75"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to</a:t>
            </a:r>
            <a:r>
              <a:rPr sz="2100" spc="-90" dirty="0">
                <a:latin typeface="Arial" panose="020B0604020202020204" pitchFamily="34" charset="0"/>
                <a:cs typeface="Arial" panose="020B0604020202020204" pitchFamily="34" charset="0"/>
              </a:rPr>
              <a:t> </a:t>
            </a:r>
            <a:r>
              <a:rPr sz="2100" spc="-20" dirty="0">
                <a:latin typeface="Arial" panose="020B0604020202020204" pitchFamily="34" charset="0"/>
                <a:cs typeface="Arial" panose="020B0604020202020204" pitchFamily="34" charset="0"/>
              </a:rPr>
              <a:t>raise</a:t>
            </a:r>
            <a:r>
              <a:rPr sz="2100" spc="-80"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any</a:t>
            </a:r>
            <a:r>
              <a:rPr sz="2100" spc="-80" dirty="0">
                <a:latin typeface="Arial" panose="020B0604020202020204" pitchFamily="34" charset="0"/>
                <a:cs typeface="Arial" panose="020B0604020202020204" pitchFamily="34" charset="0"/>
              </a:rPr>
              <a:t> </a:t>
            </a:r>
            <a:r>
              <a:rPr sz="2100" spc="-20" dirty="0">
                <a:latin typeface="Arial" panose="020B0604020202020204" pitchFamily="34" charset="0"/>
                <a:cs typeface="Arial" panose="020B0604020202020204" pitchFamily="34" charset="0"/>
              </a:rPr>
              <a:t>questions</a:t>
            </a:r>
            <a:r>
              <a:rPr sz="2100" spc="-85"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you</a:t>
            </a:r>
            <a:r>
              <a:rPr sz="2100" spc="-85" dirty="0">
                <a:latin typeface="Arial" panose="020B0604020202020204" pitchFamily="34" charset="0"/>
                <a:cs typeface="Arial" panose="020B0604020202020204" pitchFamily="34" charset="0"/>
              </a:rPr>
              <a:t> </a:t>
            </a:r>
            <a:r>
              <a:rPr sz="2100" spc="-20" dirty="0">
                <a:latin typeface="Arial" panose="020B0604020202020204" pitchFamily="34" charset="0"/>
                <a:cs typeface="Arial" panose="020B0604020202020204" pitchFamily="34" charset="0"/>
              </a:rPr>
              <a:t>have</a:t>
            </a:r>
            <a:r>
              <a:rPr sz="2100" spc="-80"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at</a:t>
            </a:r>
            <a:r>
              <a:rPr sz="2100" spc="-75"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this</a:t>
            </a:r>
            <a:r>
              <a:rPr sz="2100" spc="-80"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early</a:t>
            </a:r>
            <a:r>
              <a:rPr sz="2100" spc="-85" dirty="0">
                <a:latin typeface="Arial" panose="020B0604020202020204" pitchFamily="34" charset="0"/>
                <a:cs typeface="Arial" panose="020B0604020202020204" pitchFamily="34" charset="0"/>
              </a:rPr>
              <a:t> </a:t>
            </a:r>
            <a:r>
              <a:rPr sz="2100" spc="-25" dirty="0">
                <a:latin typeface="Arial" panose="020B0604020202020204" pitchFamily="34" charset="0"/>
                <a:cs typeface="Arial" panose="020B0604020202020204" pitchFamily="34" charset="0"/>
              </a:rPr>
              <a:t>stage</a:t>
            </a:r>
            <a:r>
              <a:rPr sz="2100" spc="-80" dirty="0">
                <a:latin typeface="Arial" panose="020B0604020202020204" pitchFamily="34" charset="0"/>
                <a:cs typeface="Arial" panose="020B0604020202020204" pitchFamily="34" charset="0"/>
              </a:rPr>
              <a:t> </a:t>
            </a:r>
            <a:r>
              <a:rPr sz="2100" spc="-10" dirty="0">
                <a:latin typeface="Arial" panose="020B0604020202020204" pitchFamily="34" charset="0"/>
                <a:cs typeface="Arial" panose="020B0604020202020204" pitchFamily="34" charset="0"/>
              </a:rPr>
              <a:t>helps</a:t>
            </a:r>
            <a:r>
              <a:rPr sz="2100" spc="-75"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to</a:t>
            </a:r>
            <a:r>
              <a:rPr sz="2100" spc="-90" dirty="0">
                <a:latin typeface="Arial" panose="020B0604020202020204" pitchFamily="34" charset="0"/>
                <a:cs typeface="Arial" panose="020B0604020202020204" pitchFamily="34" charset="0"/>
              </a:rPr>
              <a:t> </a:t>
            </a:r>
            <a:r>
              <a:rPr sz="2100" spc="-10" dirty="0">
                <a:latin typeface="Arial" panose="020B0604020202020204" pitchFamily="34" charset="0"/>
                <a:cs typeface="Arial" panose="020B0604020202020204" pitchFamily="34" charset="0"/>
              </a:rPr>
              <a:t>ensure </a:t>
            </a:r>
            <a:r>
              <a:rPr sz="2100" spc="-30" dirty="0">
                <a:latin typeface="Arial" panose="020B0604020202020204" pitchFamily="34" charset="0"/>
                <a:cs typeface="Arial" panose="020B0604020202020204" pitchFamily="34" charset="0"/>
              </a:rPr>
              <a:t>effective</a:t>
            </a:r>
            <a:r>
              <a:rPr sz="2100" spc="-70" dirty="0">
                <a:latin typeface="Arial" panose="020B0604020202020204" pitchFamily="34" charset="0"/>
                <a:cs typeface="Arial" panose="020B0604020202020204" pitchFamily="34" charset="0"/>
              </a:rPr>
              <a:t> </a:t>
            </a:r>
            <a:r>
              <a:rPr sz="2100" spc="-10" dirty="0">
                <a:latin typeface="Arial" panose="020B0604020202020204" pitchFamily="34" charset="0"/>
                <a:cs typeface="Arial" panose="020B0604020202020204" pitchFamily="34" charset="0"/>
              </a:rPr>
              <a:t>support</a:t>
            </a:r>
            <a:r>
              <a:rPr sz="2100" spc="-70"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can</a:t>
            </a:r>
            <a:r>
              <a:rPr sz="2100" spc="-75"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be</a:t>
            </a:r>
            <a:r>
              <a:rPr sz="2100" spc="-70" dirty="0">
                <a:latin typeface="Arial" panose="020B0604020202020204" pitchFamily="34" charset="0"/>
                <a:cs typeface="Arial" panose="020B0604020202020204" pitchFamily="34" charset="0"/>
              </a:rPr>
              <a:t> </a:t>
            </a:r>
            <a:r>
              <a:rPr sz="2100" spc="-25" dirty="0">
                <a:latin typeface="Arial" panose="020B0604020202020204" pitchFamily="34" charset="0"/>
                <a:cs typeface="Arial" panose="020B0604020202020204" pitchFamily="34" charset="0"/>
              </a:rPr>
              <a:t>provided</a:t>
            </a:r>
            <a:r>
              <a:rPr sz="2100" spc="-75"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as</a:t>
            </a:r>
            <a:r>
              <a:rPr sz="2100" spc="-70"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early</a:t>
            </a:r>
            <a:r>
              <a:rPr sz="2100" spc="-75" dirty="0">
                <a:latin typeface="Arial" panose="020B0604020202020204" pitchFamily="34" charset="0"/>
                <a:cs typeface="Arial" panose="020B0604020202020204" pitchFamily="34" charset="0"/>
              </a:rPr>
              <a:t> </a:t>
            </a:r>
            <a:r>
              <a:rPr sz="2100" dirty="0">
                <a:latin typeface="Arial" panose="020B0604020202020204" pitchFamily="34" charset="0"/>
                <a:cs typeface="Arial" panose="020B0604020202020204" pitchFamily="34" charset="0"/>
              </a:rPr>
              <a:t>as</a:t>
            </a:r>
            <a:r>
              <a:rPr sz="2100" spc="-70" dirty="0">
                <a:latin typeface="Arial" panose="020B0604020202020204" pitchFamily="34" charset="0"/>
                <a:cs typeface="Arial" panose="020B0604020202020204" pitchFamily="34" charset="0"/>
              </a:rPr>
              <a:t> </a:t>
            </a:r>
            <a:r>
              <a:rPr sz="2100" spc="-10" dirty="0">
                <a:latin typeface="Arial" panose="020B0604020202020204" pitchFamily="34" charset="0"/>
                <a:cs typeface="Arial" panose="020B0604020202020204" pitchFamily="34" charset="0"/>
              </a:rPr>
              <a:t>possible.</a:t>
            </a:r>
            <a:endParaRPr sz="21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68F22701-2345-7E43-5A30-B3DC10A7602A}"/>
              </a:ext>
            </a:extLst>
          </p:cNvPr>
          <p:cNvPicPr>
            <a:picLocks noChangeAspect="1"/>
          </p:cNvPicPr>
          <p:nvPr/>
        </p:nvPicPr>
        <p:blipFill>
          <a:blip r:embed="rId2"/>
          <a:stretch>
            <a:fillRect/>
          </a:stretch>
        </p:blipFill>
        <p:spPr>
          <a:xfrm>
            <a:off x="8676902" y="259577"/>
            <a:ext cx="1743607" cy="1713124"/>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69900" y="428625"/>
            <a:ext cx="8869680" cy="1125855"/>
          </a:xfrm>
          <a:prstGeom prst="rect">
            <a:avLst/>
          </a:prstGeom>
        </p:spPr>
        <p:txBody>
          <a:bodyPr vert="horz" wrap="square" lIns="0" tIns="78740" rIns="0" bIns="0" rtlCol="0">
            <a:spAutoFit/>
          </a:bodyPr>
          <a:lstStyle/>
          <a:p>
            <a:pPr marL="12700" marR="5080">
              <a:lnSpc>
                <a:spcPts val="4100"/>
              </a:lnSpc>
              <a:spcBef>
                <a:spcPts val="620"/>
              </a:spcBef>
            </a:pPr>
            <a:r>
              <a:rPr sz="3600" dirty="0">
                <a:latin typeface="Arial" panose="020B0604020202020204" pitchFamily="34" charset="0"/>
                <a:cs typeface="Arial" panose="020B0604020202020204" pitchFamily="34" charset="0"/>
              </a:rPr>
              <a:t>Who</a:t>
            </a:r>
            <a:r>
              <a:rPr sz="3600" spc="-65"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should</a:t>
            </a:r>
            <a:r>
              <a:rPr sz="3600" spc="-55"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I</a:t>
            </a:r>
            <a:r>
              <a:rPr sz="3600" spc="-50"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talk</a:t>
            </a:r>
            <a:r>
              <a:rPr sz="3600" spc="-55"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to</a:t>
            </a:r>
            <a:r>
              <a:rPr sz="3600" spc="-60"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if</a:t>
            </a:r>
            <a:r>
              <a:rPr sz="3600" spc="-60"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I</a:t>
            </a:r>
            <a:r>
              <a:rPr sz="3600" spc="-50"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need</a:t>
            </a:r>
            <a:r>
              <a:rPr sz="3600" spc="-60"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to</a:t>
            </a:r>
            <a:r>
              <a:rPr sz="3600" spc="-60" dirty="0">
                <a:latin typeface="Arial" panose="020B0604020202020204" pitchFamily="34" charset="0"/>
                <a:cs typeface="Arial" panose="020B0604020202020204" pitchFamily="34" charset="0"/>
              </a:rPr>
              <a:t> </a:t>
            </a:r>
            <a:r>
              <a:rPr sz="3600" spc="-20" dirty="0">
                <a:latin typeface="Arial" panose="020B0604020202020204" pitchFamily="34" charset="0"/>
                <a:cs typeface="Arial" panose="020B0604020202020204" pitchFamily="34" charset="0"/>
              </a:rPr>
              <a:t>know </a:t>
            </a:r>
            <a:r>
              <a:rPr sz="3600" dirty="0">
                <a:latin typeface="Arial" panose="020B0604020202020204" pitchFamily="34" charset="0"/>
                <a:cs typeface="Arial" panose="020B0604020202020204" pitchFamily="34" charset="0"/>
              </a:rPr>
              <a:t>anything</a:t>
            </a:r>
            <a:r>
              <a:rPr sz="3600" spc="-125"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about</a:t>
            </a:r>
            <a:r>
              <a:rPr sz="3600" spc="-125"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my</a:t>
            </a:r>
            <a:r>
              <a:rPr sz="3600" spc="-125" dirty="0">
                <a:latin typeface="Arial" panose="020B0604020202020204" pitchFamily="34" charset="0"/>
                <a:cs typeface="Arial" panose="020B0604020202020204" pitchFamily="34" charset="0"/>
              </a:rPr>
              <a:t> </a:t>
            </a:r>
            <a:r>
              <a:rPr sz="3600" spc="-20" dirty="0">
                <a:latin typeface="Arial" panose="020B0604020202020204" pitchFamily="34" charset="0"/>
                <a:cs typeface="Arial" panose="020B0604020202020204" pitchFamily="34" charset="0"/>
              </a:rPr>
              <a:t>child’s</a:t>
            </a:r>
            <a:r>
              <a:rPr sz="3600" spc="-114" dirty="0">
                <a:latin typeface="Arial" panose="020B0604020202020204" pitchFamily="34" charset="0"/>
                <a:cs typeface="Arial" panose="020B0604020202020204" pitchFamily="34" charset="0"/>
              </a:rPr>
              <a:t> </a:t>
            </a:r>
            <a:r>
              <a:rPr sz="3600" spc="-10" dirty="0">
                <a:latin typeface="Arial" panose="020B0604020202020204" pitchFamily="34" charset="0"/>
                <a:cs typeface="Arial" panose="020B0604020202020204" pitchFamily="34" charset="0"/>
              </a:rPr>
              <a:t>SEND?</a:t>
            </a:r>
            <a:endParaRPr sz="3600" dirty="0">
              <a:latin typeface="Arial" panose="020B0604020202020204" pitchFamily="34" charset="0"/>
              <a:cs typeface="Arial" panose="020B0604020202020204" pitchFamily="34" charset="0"/>
            </a:endParaRPr>
          </a:p>
        </p:txBody>
      </p:sp>
      <p:sp>
        <p:nvSpPr>
          <p:cNvPr id="3" name="object 3"/>
          <p:cNvSpPr txBox="1">
            <a:spLocks noGrp="1"/>
          </p:cNvSpPr>
          <p:nvPr>
            <p:ph type="body" idx="1"/>
          </p:nvPr>
        </p:nvSpPr>
        <p:spPr>
          <a:xfrm>
            <a:off x="501650" y="1952625"/>
            <a:ext cx="8837930" cy="2623539"/>
          </a:xfrm>
          <a:prstGeom prst="rect">
            <a:avLst/>
          </a:prstGeom>
        </p:spPr>
        <p:txBody>
          <a:bodyPr vert="horz" wrap="square" lIns="0" tIns="5080" rIns="0" bIns="0" rtlCol="0">
            <a:spAutoFit/>
          </a:bodyPr>
          <a:lstStyle/>
          <a:p>
            <a:pPr marL="12700" marR="5080">
              <a:lnSpc>
                <a:spcPct val="119600"/>
              </a:lnSpc>
              <a:spcBef>
                <a:spcPts val="40"/>
              </a:spcBef>
            </a:pPr>
            <a:r>
              <a:rPr dirty="0">
                <a:latin typeface="Arial" panose="020B0604020202020204" pitchFamily="34" charset="0"/>
                <a:cs typeface="Arial" panose="020B0604020202020204" pitchFamily="34" charset="0"/>
              </a:rPr>
              <a:t>At</a:t>
            </a:r>
            <a:r>
              <a:rPr spc="-60" dirty="0">
                <a:latin typeface="Arial" panose="020B0604020202020204" pitchFamily="34" charset="0"/>
                <a:cs typeface="Arial" panose="020B0604020202020204" pitchFamily="34" charset="0"/>
              </a:rPr>
              <a:t> </a:t>
            </a:r>
            <a:r>
              <a:rPr lang="en-US" spc="-60" dirty="0">
                <a:latin typeface="Arial" panose="020B0604020202020204" pitchFamily="34" charset="0"/>
                <a:cs typeface="Arial" panose="020B0604020202020204" pitchFamily="34" charset="0"/>
              </a:rPr>
              <a:t>All Saints’ </a:t>
            </a:r>
            <a:r>
              <a:rPr dirty="0">
                <a:latin typeface="Arial" panose="020B0604020202020204" pitchFamily="34" charset="0"/>
                <a:cs typeface="Arial" panose="020B0604020202020204" pitchFamily="34" charset="0"/>
              </a:rPr>
              <a:t>C</a:t>
            </a:r>
            <a:r>
              <a:rPr lang="en-US" dirty="0">
                <a:latin typeface="Arial" panose="020B0604020202020204" pitchFamily="34" charset="0"/>
                <a:cs typeface="Arial" panose="020B0604020202020204" pitchFamily="34" charset="0"/>
              </a:rPr>
              <a:t>of</a:t>
            </a:r>
            <a:r>
              <a:rPr dirty="0">
                <a:latin typeface="Arial" panose="020B0604020202020204" pitchFamily="34" charset="0"/>
                <a:cs typeface="Arial" panose="020B0604020202020204" pitchFamily="34" charset="0"/>
              </a:rPr>
              <a:t>E</a:t>
            </a:r>
            <a:r>
              <a:rPr spc="-55" dirty="0">
                <a:latin typeface="Arial" panose="020B0604020202020204" pitchFamily="34" charset="0"/>
                <a:cs typeface="Arial" panose="020B0604020202020204" pitchFamily="34" charset="0"/>
              </a:rPr>
              <a:t> </a:t>
            </a:r>
            <a:r>
              <a:rPr spc="-25" dirty="0">
                <a:latin typeface="Arial" panose="020B0604020202020204" pitchFamily="34" charset="0"/>
                <a:cs typeface="Arial" panose="020B0604020202020204" pitchFamily="34" charset="0"/>
              </a:rPr>
              <a:t>Academy,</a:t>
            </a:r>
            <a:r>
              <a:rPr spc="-6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we</a:t>
            </a:r>
            <a:r>
              <a:rPr spc="-65" dirty="0">
                <a:latin typeface="Arial" panose="020B0604020202020204" pitchFamily="34" charset="0"/>
                <a:cs typeface="Arial" panose="020B0604020202020204" pitchFamily="34" charset="0"/>
              </a:rPr>
              <a:t> </a:t>
            </a:r>
            <a:r>
              <a:rPr spc="-10" dirty="0">
                <a:latin typeface="Arial" panose="020B0604020202020204" pitchFamily="34" charset="0"/>
                <a:cs typeface="Arial" panose="020B0604020202020204" pitchFamily="34" charset="0"/>
              </a:rPr>
              <a:t>parents </a:t>
            </a:r>
            <a:r>
              <a:rPr dirty="0">
                <a:latin typeface="Arial" panose="020B0604020202020204" pitchFamily="34" charset="0"/>
                <a:cs typeface="Arial" panose="020B0604020202020204" pitchFamily="34" charset="0"/>
              </a:rPr>
              <a:t>who</a:t>
            </a:r>
            <a:r>
              <a:rPr spc="-5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have</a:t>
            </a:r>
            <a:r>
              <a:rPr spc="-5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concerns</a:t>
            </a:r>
            <a:r>
              <a:rPr spc="-4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about</a:t>
            </a:r>
            <a:r>
              <a:rPr spc="-4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their</a:t>
            </a:r>
            <a:r>
              <a:rPr spc="-50" dirty="0">
                <a:latin typeface="Arial" panose="020B0604020202020204" pitchFamily="34" charset="0"/>
                <a:cs typeface="Arial" panose="020B0604020202020204" pitchFamily="34" charset="0"/>
              </a:rPr>
              <a:t> </a:t>
            </a:r>
            <a:r>
              <a:rPr spc="-10" dirty="0">
                <a:latin typeface="Arial" panose="020B0604020202020204" pitchFamily="34" charset="0"/>
                <a:cs typeface="Arial" panose="020B0604020202020204" pitchFamily="34" charset="0"/>
              </a:rPr>
              <a:t>child’s</a:t>
            </a:r>
            <a:r>
              <a:rPr spc="-4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special</a:t>
            </a:r>
            <a:r>
              <a:rPr spc="-5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educational</a:t>
            </a:r>
            <a:r>
              <a:rPr spc="-5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needs</a:t>
            </a:r>
            <a:r>
              <a:rPr spc="-60"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can</a:t>
            </a:r>
            <a:r>
              <a:rPr lang="en-GB" spc="-55"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make an</a:t>
            </a:r>
            <a:r>
              <a:rPr lang="en-GB" spc="-65"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appointment</a:t>
            </a:r>
            <a:r>
              <a:rPr lang="en-GB" spc="-55" dirty="0">
                <a:latin typeface="Arial" panose="020B0604020202020204" pitchFamily="34" charset="0"/>
                <a:cs typeface="Arial" panose="020B0604020202020204" pitchFamily="34" charset="0"/>
              </a:rPr>
              <a:t> for a meeting  </a:t>
            </a:r>
            <a:r>
              <a:rPr dirty="0">
                <a:latin typeface="Arial" panose="020B0604020202020204" pitchFamily="34" charset="0"/>
                <a:cs typeface="Arial" panose="020B0604020202020204" pitchFamily="34" charset="0"/>
              </a:rPr>
              <a:t>via</a:t>
            </a:r>
            <a:r>
              <a:rPr spc="-50" dirty="0">
                <a:latin typeface="Arial" panose="020B0604020202020204" pitchFamily="34" charset="0"/>
                <a:cs typeface="Arial" panose="020B0604020202020204" pitchFamily="34" charset="0"/>
              </a:rPr>
              <a:t> </a:t>
            </a:r>
            <a:r>
              <a:rPr spc="-25" dirty="0">
                <a:latin typeface="Arial" panose="020B0604020202020204" pitchFamily="34" charset="0"/>
                <a:cs typeface="Arial" panose="020B0604020202020204" pitchFamily="34" charset="0"/>
              </a:rPr>
              <a:t>the </a:t>
            </a:r>
            <a:r>
              <a:rPr dirty="0">
                <a:latin typeface="Arial" panose="020B0604020202020204" pitchFamily="34" charset="0"/>
                <a:cs typeface="Arial" panose="020B0604020202020204" pitchFamily="34" charset="0"/>
              </a:rPr>
              <a:t>school</a:t>
            </a:r>
            <a:r>
              <a:rPr spc="-7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office.</a:t>
            </a:r>
            <a:r>
              <a:rPr spc="-5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We</a:t>
            </a:r>
            <a:r>
              <a:rPr spc="-7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welcome</a:t>
            </a:r>
            <a:r>
              <a:rPr spc="-6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telephone</a:t>
            </a:r>
            <a:r>
              <a:rPr spc="-6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calls</a:t>
            </a:r>
            <a:r>
              <a:rPr spc="-6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to</a:t>
            </a:r>
            <a:r>
              <a:rPr spc="-6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arrange</a:t>
            </a:r>
            <a:r>
              <a:rPr spc="-6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appointments</a:t>
            </a:r>
            <a:r>
              <a:rPr spc="-55" dirty="0">
                <a:latin typeface="Arial" panose="020B0604020202020204" pitchFamily="34" charset="0"/>
                <a:cs typeface="Arial" panose="020B0604020202020204" pitchFamily="34" charset="0"/>
              </a:rPr>
              <a:t> </a:t>
            </a:r>
            <a:r>
              <a:rPr spc="-25" dirty="0">
                <a:latin typeface="Arial" panose="020B0604020202020204" pitchFamily="34" charset="0"/>
                <a:cs typeface="Arial" panose="020B0604020202020204" pitchFamily="34" charset="0"/>
              </a:rPr>
              <a:t>to </a:t>
            </a:r>
            <a:r>
              <a:rPr dirty="0">
                <a:latin typeface="Arial" panose="020B0604020202020204" pitchFamily="34" charset="0"/>
                <a:cs typeface="Arial" panose="020B0604020202020204" pitchFamily="34" charset="0"/>
              </a:rPr>
              <a:t>meet</a:t>
            </a:r>
            <a:r>
              <a:rPr spc="-5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with</a:t>
            </a:r>
            <a:r>
              <a:rPr lang="en-US" dirty="0">
                <a:latin typeface="Arial" panose="020B0604020202020204" pitchFamily="34" charset="0"/>
                <a:cs typeface="Arial" panose="020B0604020202020204" pitchFamily="34" charset="0"/>
              </a:rPr>
              <a:t> Miss Kelly Lucking</a:t>
            </a:r>
            <a:r>
              <a:rPr dirty="0">
                <a:latin typeface="Arial" panose="020B0604020202020204" pitchFamily="34" charset="0"/>
                <a:cs typeface="Arial" panose="020B0604020202020204" pitchFamily="34" charset="0"/>
              </a:rPr>
              <a:t>,</a:t>
            </a:r>
            <a:r>
              <a:rPr lang="en-GB" dirty="0">
                <a:latin typeface="Arial" panose="020B0604020202020204" pitchFamily="34" charset="0"/>
                <a:cs typeface="Arial" panose="020B0604020202020204" pitchFamily="34" charset="0"/>
              </a:rPr>
              <a:t> SENDCo,</a:t>
            </a:r>
            <a:r>
              <a:rPr spc="-5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where</a:t>
            </a:r>
            <a:r>
              <a:rPr spc="-5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any</a:t>
            </a:r>
            <a:r>
              <a:rPr spc="-5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concerns</a:t>
            </a:r>
            <a:r>
              <a:rPr spc="-5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that</a:t>
            </a:r>
            <a:r>
              <a:rPr spc="-5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you</a:t>
            </a:r>
            <a:r>
              <a:rPr spc="-5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may</a:t>
            </a:r>
            <a:r>
              <a:rPr spc="-5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have</a:t>
            </a:r>
            <a:r>
              <a:rPr spc="-55" dirty="0">
                <a:latin typeface="Arial" panose="020B0604020202020204" pitchFamily="34" charset="0"/>
                <a:cs typeface="Arial" panose="020B0604020202020204" pitchFamily="34" charset="0"/>
              </a:rPr>
              <a:t> </a:t>
            </a:r>
            <a:r>
              <a:rPr spc="-25" dirty="0">
                <a:latin typeface="Arial" panose="020B0604020202020204" pitchFamily="34" charset="0"/>
                <a:cs typeface="Arial" panose="020B0604020202020204" pitchFamily="34" charset="0"/>
              </a:rPr>
              <a:t>in </a:t>
            </a:r>
            <a:r>
              <a:rPr dirty="0">
                <a:latin typeface="Arial" panose="020B0604020202020204" pitchFamily="34" charset="0"/>
                <a:cs typeface="Arial" panose="020B0604020202020204" pitchFamily="34" charset="0"/>
              </a:rPr>
              <a:t>relation</a:t>
            </a:r>
            <a:r>
              <a:rPr spc="-4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to</a:t>
            </a:r>
            <a:r>
              <a:rPr spc="-4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your</a:t>
            </a:r>
            <a:r>
              <a:rPr spc="-4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child</a:t>
            </a:r>
            <a:r>
              <a:rPr spc="-4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can</a:t>
            </a:r>
            <a:r>
              <a:rPr spc="-3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be</a:t>
            </a:r>
            <a:r>
              <a:rPr spc="-4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discussed</a:t>
            </a:r>
            <a:r>
              <a:rPr spc="-35" dirty="0">
                <a:latin typeface="Arial" panose="020B0604020202020204" pitchFamily="34" charset="0"/>
                <a:cs typeface="Arial" panose="020B0604020202020204" pitchFamily="34" charset="0"/>
              </a:rPr>
              <a:t> </a:t>
            </a:r>
            <a:r>
              <a:rPr spc="-10" dirty="0">
                <a:latin typeface="Arial" panose="020B0604020202020204" pitchFamily="34" charset="0"/>
                <a:cs typeface="Arial" panose="020B0604020202020204" pitchFamily="34" charset="0"/>
              </a:rPr>
              <a:t>fully.</a:t>
            </a:r>
          </a:p>
        </p:txBody>
      </p:sp>
      <p:pic>
        <p:nvPicPr>
          <p:cNvPr id="5" name="Picture 4">
            <a:extLst>
              <a:ext uri="{FF2B5EF4-FFF2-40B4-BE49-F238E27FC236}">
                <a16:creationId xmlns:a16="http://schemas.microsoft.com/office/drawing/2014/main" id="{C3DD36E7-B4B5-6824-5ABF-4E100E011B2D}"/>
              </a:ext>
            </a:extLst>
          </p:cNvPr>
          <p:cNvPicPr>
            <a:picLocks noChangeAspect="1"/>
          </p:cNvPicPr>
          <p:nvPr/>
        </p:nvPicPr>
        <p:blipFill>
          <a:blip r:embed="rId2"/>
          <a:stretch>
            <a:fillRect/>
          </a:stretch>
        </p:blipFill>
        <p:spPr>
          <a:xfrm>
            <a:off x="8479893" y="243583"/>
            <a:ext cx="1743607" cy="1713124"/>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98500" y="428625"/>
            <a:ext cx="7835900" cy="1125855"/>
          </a:xfrm>
          <a:prstGeom prst="rect">
            <a:avLst/>
          </a:prstGeom>
        </p:spPr>
        <p:txBody>
          <a:bodyPr vert="horz" wrap="square" lIns="0" tIns="78740" rIns="0" bIns="0" rtlCol="0">
            <a:spAutoFit/>
          </a:bodyPr>
          <a:lstStyle/>
          <a:p>
            <a:pPr marL="12700" marR="5080">
              <a:lnSpc>
                <a:spcPts val="4100"/>
              </a:lnSpc>
              <a:spcBef>
                <a:spcPts val="620"/>
              </a:spcBef>
            </a:pPr>
            <a:r>
              <a:rPr sz="3600" dirty="0">
                <a:latin typeface="Arial" panose="020B0604020202020204" pitchFamily="34" charset="0"/>
                <a:cs typeface="Arial" panose="020B0604020202020204" pitchFamily="34" charset="0"/>
              </a:rPr>
              <a:t>If</a:t>
            </a:r>
            <a:r>
              <a:rPr sz="3600" spc="-80" dirty="0">
                <a:latin typeface="Arial" panose="020B0604020202020204" pitchFamily="34" charset="0"/>
                <a:cs typeface="Arial" panose="020B0604020202020204" pitchFamily="34" charset="0"/>
              </a:rPr>
              <a:t> </a:t>
            </a:r>
            <a:r>
              <a:rPr lang="en-US" sz="3600" spc="-80" dirty="0">
                <a:latin typeface="Arial" panose="020B0604020202020204" pitchFamily="34" charset="0"/>
                <a:cs typeface="Arial" panose="020B0604020202020204" pitchFamily="34" charset="0"/>
              </a:rPr>
              <a:t>the academy </a:t>
            </a:r>
            <a:r>
              <a:rPr sz="3600" dirty="0">
                <a:latin typeface="Arial" panose="020B0604020202020204" pitchFamily="34" charset="0"/>
                <a:cs typeface="Arial" panose="020B0604020202020204" pitchFamily="34" charset="0"/>
              </a:rPr>
              <a:t>are</a:t>
            </a:r>
            <a:r>
              <a:rPr sz="3600" spc="-80"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concerned</a:t>
            </a:r>
            <a:r>
              <a:rPr sz="3600" spc="-70"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about</a:t>
            </a:r>
            <a:r>
              <a:rPr sz="3600" spc="-80"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my</a:t>
            </a:r>
            <a:r>
              <a:rPr sz="3600" spc="-70" dirty="0">
                <a:latin typeface="Arial" panose="020B0604020202020204" pitchFamily="34" charset="0"/>
                <a:cs typeface="Arial" panose="020B0604020202020204" pitchFamily="34" charset="0"/>
              </a:rPr>
              <a:t> </a:t>
            </a:r>
            <a:r>
              <a:rPr sz="3600" spc="-10" dirty="0">
                <a:latin typeface="Arial" panose="020B0604020202020204" pitchFamily="34" charset="0"/>
                <a:cs typeface="Arial" panose="020B0604020202020204" pitchFamily="34" charset="0"/>
              </a:rPr>
              <a:t>child, </a:t>
            </a:r>
            <a:r>
              <a:rPr sz="3600" dirty="0">
                <a:latin typeface="Arial" panose="020B0604020202020204" pitchFamily="34" charset="0"/>
                <a:cs typeface="Arial" panose="020B0604020202020204" pitchFamily="34" charset="0"/>
              </a:rPr>
              <a:t>what</a:t>
            </a:r>
            <a:r>
              <a:rPr sz="3600" spc="-110"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will</a:t>
            </a:r>
            <a:r>
              <a:rPr sz="3600" spc="-105"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they</a:t>
            </a:r>
            <a:r>
              <a:rPr sz="3600" spc="-105" dirty="0">
                <a:latin typeface="Arial" panose="020B0604020202020204" pitchFamily="34" charset="0"/>
                <a:cs typeface="Arial" panose="020B0604020202020204" pitchFamily="34" charset="0"/>
              </a:rPr>
              <a:t> </a:t>
            </a:r>
            <a:r>
              <a:rPr sz="3600" spc="-25" dirty="0">
                <a:latin typeface="Arial" panose="020B0604020202020204" pitchFamily="34" charset="0"/>
                <a:cs typeface="Arial" panose="020B0604020202020204" pitchFamily="34" charset="0"/>
              </a:rPr>
              <a:t>do?</a:t>
            </a:r>
            <a:endParaRPr sz="3600" dirty="0">
              <a:latin typeface="Arial" panose="020B0604020202020204" pitchFamily="34" charset="0"/>
              <a:cs typeface="Arial" panose="020B0604020202020204" pitchFamily="34" charset="0"/>
            </a:endParaRPr>
          </a:p>
        </p:txBody>
      </p:sp>
      <p:sp>
        <p:nvSpPr>
          <p:cNvPr id="3" name="object 3"/>
          <p:cNvSpPr txBox="1">
            <a:spLocks noGrp="1"/>
          </p:cNvSpPr>
          <p:nvPr>
            <p:ph type="body" idx="1"/>
          </p:nvPr>
        </p:nvSpPr>
        <p:spPr>
          <a:xfrm>
            <a:off x="546100" y="1724025"/>
            <a:ext cx="8837930" cy="5250861"/>
          </a:xfrm>
          <a:prstGeom prst="rect">
            <a:avLst/>
          </a:prstGeom>
        </p:spPr>
        <p:txBody>
          <a:bodyPr vert="horz" wrap="square" lIns="0" tIns="635" rIns="0" bIns="0" rtlCol="0">
            <a:spAutoFit/>
          </a:bodyPr>
          <a:lstStyle/>
          <a:p>
            <a:pPr marL="12700" marR="140335">
              <a:lnSpc>
                <a:spcPct val="103299"/>
              </a:lnSpc>
              <a:spcBef>
                <a:spcPts val="5"/>
              </a:spcBef>
            </a:pPr>
            <a:r>
              <a:rPr sz="1800" dirty="0">
                <a:latin typeface="Arial" panose="020B0604020202020204" pitchFamily="34" charset="0"/>
                <a:cs typeface="Arial" panose="020B0604020202020204" pitchFamily="34" charset="0"/>
              </a:rPr>
              <a:t>As</a:t>
            </a:r>
            <a:r>
              <a:rPr sz="1800" spc="-50"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children</a:t>
            </a:r>
            <a:r>
              <a:rPr sz="1800" spc="-45"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begin</a:t>
            </a:r>
            <a:r>
              <a:rPr sz="1800" spc="-50"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school</a:t>
            </a:r>
            <a:r>
              <a:rPr lang="en-US" sz="1800" dirty="0">
                <a:latin typeface="Arial" panose="020B0604020202020204" pitchFamily="34" charset="0"/>
                <a:cs typeface="Arial" panose="020B0604020202020204" pitchFamily="34" charset="0"/>
              </a:rPr>
              <a:t> with us</a:t>
            </a:r>
            <a:r>
              <a:rPr sz="1800" dirty="0">
                <a:latin typeface="Arial" panose="020B0604020202020204" pitchFamily="34" charset="0"/>
                <a:cs typeface="Arial" panose="020B0604020202020204" pitchFamily="34" charset="0"/>
              </a:rPr>
              <a:t>,</a:t>
            </a:r>
            <a:r>
              <a:rPr sz="1800" spc="-50"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assessments</a:t>
            </a:r>
            <a:r>
              <a:rPr sz="1800" spc="-50"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are</a:t>
            </a:r>
            <a:r>
              <a:rPr sz="1800" spc="-55"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carried</a:t>
            </a:r>
            <a:r>
              <a:rPr sz="1800" spc="-45"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out.</a:t>
            </a:r>
            <a:r>
              <a:rPr sz="1800" spc="-50" dirty="0">
                <a:latin typeface="Arial" panose="020B0604020202020204" pitchFamily="34" charset="0"/>
                <a:cs typeface="Arial" panose="020B0604020202020204" pitchFamily="34" charset="0"/>
              </a:rPr>
              <a:t> </a:t>
            </a:r>
            <a:r>
              <a:rPr sz="1800" spc="-45" dirty="0">
                <a:latin typeface="Arial" panose="020B0604020202020204" pitchFamily="34" charset="0"/>
                <a:cs typeface="Arial" panose="020B0604020202020204" pitchFamily="34" charset="0"/>
              </a:rPr>
              <a:t> </a:t>
            </a:r>
            <a:r>
              <a:rPr lang="en-US" sz="1800" spc="-10" dirty="0">
                <a:latin typeface="Arial" panose="020B0604020202020204" pitchFamily="34" charset="0"/>
                <a:cs typeface="Arial" panose="020B0604020202020204" pitchFamily="34" charset="0"/>
              </a:rPr>
              <a:t>S</a:t>
            </a:r>
            <a:r>
              <a:rPr sz="1800" spc="-10" dirty="0">
                <a:latin typeface="Arial" panose="020B0604020202020204" pitchFamily="34" charset="0"/>
                <a:cs typeface="Arial" panose="020B0604020202020204" pitchFamily="34" charset="0"/>
              </a:rPr>
              <a:t>taff </a:t>
            </a:r>
            <a:r>
              <a:rPr sz="1800" dirty="0">
                <a:latin typeface="Arial" panose="020B0604020202020204" pitchFamily="34" charset="0"/>
                <a:cs typeface="Arial" panose="020B0604020202020204" pitchFamily="34" charset="0"/>
              </a:rPr>
              <a:t>check</a:t>
            </a:r>
            <a:r>
              <a:rPr sz="1800" spc="-40"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the</a:t>
            </a:r>
            <a:r>
              <a:rPr sz="1800" spc="-45"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progress</a:t>
            </a:r>
            <a:r>
              <a:rPr sz="1800" spc="-35"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of</a:t>
            </a:r>
            <a:r>
              <a:rPr sz="1800" spc="-45"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the</a:t>
            </a:r>
            <a:r>
              <a:rPr sz="1800" spc="-45"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children</a:t>
            </a:r>
            <a:r>
              <a:rPr sz="1800" spc="-35" dirty="0">
                <a:latin typeface="Arial" panose="020B0604020202020204" pitchFamily="34" charset="0"/>
                <a:cs typeface="Arial" panose="020B0604020202020204" pitchFamily="34" charset="0"/>
              </a:rPr>
              <a:t> </a:t>
            </a:r>
            <a:r>
              <a:rPr sz="1800" spc="-25" dirty="0">
                <a:latin typeface="Arial" panose="020B0604020202020204" pitchFamily="34" charset="0"/>
                <a:cs typeface="Arial" panose="020B0604020202020204" pitchFamily="34" charset="0"/>
              </a:rPr>
              <a:t>carefully.</a:t>
            </a:r>
            <a:r>
              <a:rPr sz="1800" spc="-35"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At</a:t>
            </a:r>
            <a:r>
              <a:rPr sz="1800" spc="-40"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pupil</a:t>
            </a:r>
            <a:r>
              <a:rPr sz="1800" spc="-45" dirty="0">
                <a:latin typeface="Arial" panose="020B0604020202020204" pitchFamily="34" charset="0"/>
                <a:cs typeface="Arial" panose="020B0604020202020204" pitchFamily="34" charset="0"/>
              </a:rPr>
              <a:t> </a:t>
            </a:r>
            <a:r>
              <a:rPr sz="1800" spc="-10" dirty="0">
                <a:latin typeface="Arial" panose="020B0604020202020204" pitchFamily="34" charset="0"/>
                <a:cs typeface="Arial" panose="020B0604020202020204" pitchFamily="34" charset="0"/>
              </a:rPr>
              <a:t>progress</a:t>
            </a:r>
            <a:r>
              <a:rPr lang="en-US" sz="1800" spc="-10"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meetings</a:t>
            </a:r>
            <a:r>
              <a:rPr sz="1800" spc="-35"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with</a:t>
            </a:r>
            <a:r>
              <a:rPr sz="1800" spc="-35"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the</a:t>
            </a:r>
            <a:r>
              <a:rPr sz="1800" spc="-40"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Head</a:t>
            </a:r>
            <a:r>
              <a:rPr sz="1800" spc="-35" dirty="0">
                <a:latin typeface="Arial" panose="020B0604020202020204" pitchFamily="34" charset="0"/>
                <a:cs typeface="Arial" panose="020B0604020202020204" pitchFamily="34" charset="0"/>
              </a:rPr>
              <a:t> </a:t>
            </a:r>
            <a:r>
              <a:rPr sz="1800" spc="-20" dirty="0">
                <a:latin typeface="Arial" panose="020B0604020202020204" pitchFamily="34" charset="0"/>
                <a:cs typeface="Arial" panose="020B0604020202020204" pitchFamily="34" charset="0"/>
              </a:rPr>
              <a:t>Teacher/SENDCo,</a:t>
            </a:r>
            <a:r>
              <a:rPr lang="en-US" sz="1800" spc="-20"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children</a:t>
            </a:r>
            <a:r>
              <a:rPr sz="1800" spc="-30"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who</a:t>
            </a:r>
            <a:r>
              <a:rPr sz="1800" spc="-40"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are</a:t>
            </a:r>
            <a:r>
              <a:rPr sz="1800" spc="-40"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not</a:t>
            </a:r>
            <a:r>
              <a:rPr sz="1800" spc="-40" dirty="0">
                <a:latin typeface="Arial" panose="020B0604020202020204" pitchFamily="34" charset="0"/>
                <a:cs typeface="Arial" panose="020B0604020202020204" pitchFamily="34" charset="0"/>
              </a:rPr>
              <a:t> </a:t>
            </a:r>
            <a:r>
              <a:rPr sz="1800" spc="-10" dirty="0">
                <a:latin typeface="Arial" panose="020B0604020202020204" pitchFamily="34" charset="0"/>
                <a:cs typeface="Arial" panose="020B0604020202020204" pitchFamily="34" charset="0"/>
              </a:rPr>
              <a:t>making </a:t>
            </a:r>
            <a:r>
              <a:rPr sz="1800" dirty="0">
                <a:latin typeface="Arial" panose="020B0604020202020204" pitchFamily="34" charset="0"/>
                <a:cs typeface="Arial" panose="020B0604020202020204" pitchFamily="34" charset="0"/>
              </a:rPr>
              <a:t>good</a:t>
            </a:r>
            <a:r>
              <a:rPr sz="1800" spc="-55"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progress</a:t>
            </a:r>
            <a:r>
              <a:rPr sz="1800" spc="-50"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will</a:t>
            </a:r>
            <a:r>
              <a:rPr sz="1800" spc="-65"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be</a:t>
            </a:r>
            <a:r>
              <a:rPr sz="1800" spc="-60"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highlighted</a:t>
            </a:r>
            <a:r>
              <a:rPr sz="1800" spc="-50"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by</a:t>
            </a:r>
            <a:r>
              <a:rPr sz="1800" spc="-65" dirty="0">
                <a:latin typeface="Arial" panose="020B0604020202020204" pitchFamily="34" charset="0"/>
                <a:cs typeface="Arial" panose="020B0604020202020204" pitchFamily="34" charset="0"/>
              </a:rPr>
              <a:t> </a:t>
            </a:r>
            <a:r>
              <a:rPr sz="1800" spc="-30" dirty="0">
                <a:latin typeface="Arial" panose="020B0604020202020204" pitchFamily="34" charset="0"/>
                <a:cs typeface="Arial" panose="020B0604020202020204" pitchFamily="34" charset="0"/>
              </a:rPr>
              <a:t>staff,</a:t>
            </a:r>
            <a:r>
              <a:rPr sz="1800" spc="-55"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and</a:t>
            </a:r>
            <a:r>
              <a:rPr sz="1800" spc="-55" dirty="0">
                <a:latin typeface="Arial" panose="020B0604020202020204" pitchFamily="34" charset="0"/>
                <a:cs typeface="Arial" panose="020B0604020202020204" pitchFamily="34" charset="0"/>
              </a:rPr>
              <a:t> </a:t>
            </a:r>
            <a:r>
              <a:rPr sz="1800" spc="-10" dirty="0">
                <a:latin typeface="Arial" panose="020B0604020202020204" pitchFamily="34" charset="0"/>
                <a:cs typeface="Arial" panose="020B0604020202020204" pitchFamily="34" charset="0"/>
              </a:rPr>
              <a:t>strategies</a:t>
            </a:r>
            <a:r>
              <a:rPr sz="1800" spc="-50" dirty="0">
                <a:latin typeface="Arial" panose="020B0604020202020204" pitchFamily="34" charset="0"/>
                <a:cs typeface="Arial" panose="020B0604020202020204" pitchFamily="34" charset="0"/>
              </a:rPr>
              <a:t> </a:t>
            </a:r>
            <a:r>
              <a:rPr sz="1800" spc="-25" dirty="0">
                <a:latin typeface="Arial" panose="020B0604020202020204" pitchFamily="34" charset="0"/>
                <a:cs typeface="Arial" panose="020B0604020202020204" pitchFamily="34" charset="0"/>
              </a:rPr>
              <a:t>and </a:t>
            </a:r>
            <a:r>
              <a:rPr sz="1800" spc="-10" dirty="0">
                <a:latin typeface="Arial" panose="020B0604020202020204" pitchFamily="34" charset="0"/>
                <a:cs typeface="Arial" panose="020B0604020202020204" pitchFamily="34" charset="0"/>
              </a:rPr>
              <a:t>intervention</a:t>
            </a:r>
            <a:r>
              <a:rPr sz="1800" spc="-30"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can</a:t>
            </a:r>
            <a:r>
              <a:rPr sz="1800" spc="-30"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then</a:t>
            </a:r>
            <a:r>
              <a:rPr sz="1800" spc="-25"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be</a:t>
            </a:r>
            <a:r>
              <a:rPr sz="1800" spc="-40" dirty="0">
                <a:latin typeface="Arial" panose="020B0604020202020204" pitchFamily="34" charset="0"/>
                <a:cs typeface="Arial" panose="020B0604020202020204" pitchFamily="34" charset="0"/>
              </a:rPr>
              <a:t> </a:t>
            </a:r>
            <a:r>
              <a:rPr sz="1800" spc="-10" dirty="0">
                <a:latin typeface="Arial" panose="020B0604020202020204" pitchFamily="34" charset="0"/>
                <a:cs typeface="Arial" panose="020B0604020202020204" pitchFamily="34" charset="0"/>
              </a:rPr>
              <a:t>discussed.</a:t>
            </a:r>
            <a:r>
              <a:rPr lang="en-GB" sz="1800" spc="-10"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It</a:t>
            </a:r>
            <a:r>
              <a:rPr sz="1800" spc="-40"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is</a:t>
            </a:r>
            <a:r>
              <a:rPr sz="1800" spc="-35"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at</a:t>
            </a:r>
            <a:r>
              <a:rPr sz="1800" spc="-40"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this</a:t>
            </a:r>
            <a:r>
              <a:rPr sz="1800" spc="-35"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point</a:t>
            </a:r>
            <a:r>
              <a:rPr sz="1800" spc="-40"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that</a:t>
            </a:r>
            <a:r>
              <a:rPr sz="1800" spc="-40"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staff</a:t>
            </a:r>
            <a:r>
              <a:rPr sz="1800" spc="-45"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start</a:t>
            </a:r>
            <a:r>
              <a:rPr sz="1800" spc="-40" dirty="0">
                <a:latin typeface="Arial" panose="020B0604020202020204" pitchFamily="34" charset="0"/>
                <a:cs typeface="Arial" panose="020B0604020202020204" pitchFamily="34" charset="0"/>
              </a:rPr>
              <a:t> </a:t>
            </a:r>
            <a:r>
              <a:rPr sz="1800" spc="-25" dirty="0">
                <a:latin typeface="Arial" panose="020B0604020202020204" pitchFamily="34" charset="0"/>
                <a:cs typeface="Arial" panose="020B0604020202020204" pitchFamily="34" charset="0"/>
              </a:rPr>
              <a:t>to </a:t>
            </a:r>
            <a:r>
              <a:rPr sz="1800" dirty="0">
                <a:latin typeface="Arial" panose="020B0604020202020204" pitchFamily="34" charset="0"/>
                <a:cs typeface="Arial" panose="020B0604020202020204" pitchFamily="34" charset="0"/>
              </a:rPr>
              <a:t>create</a:t>
            </a:r>
            <a:r>
              <a:rPr sz="1800" spc="-40"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a</a:t>
            </a:r>
            <a:r>
              <a:rPr sz="1800" spc="-30"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portfolio</a:t>
            </a:r>
            <a:r>
              <a:rPr sz="1800" spc="-35"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of</a:t>
            </a:r>
            <a:r>
              <a:rPr sz="1800" spc="-35"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evidence</a:t>
            </a:r>
            <a:r>
              <a:rPr sz="1800" spc="-40"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to</a:t>
            </a:r>
            <a:r>
              <a:rPr sz="1800" spc="-30"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show</a:t>
            </a:r>
            <a:r>
              <a:rPr sz="1800" spc="-35"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the</a:t>
            </a:r>
            <a:r>
              <a:rPr sz="1800" spc="-35"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impact</a:t>
            </a:r>
            <a:r>
              <a:rPr sz="1800" spc="-35"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of</a:t>
            </a:r>
            <a:r>
              <a:rPr sz="1800" spc="-35" dirty="0">
                <a:latin typeface="Arial" panose="020B0604020202020204" pitchFamily="34" charset="0"/>
                <a:cs typeface="Arial" panose="020B0604020202020204" pitchFamily="34" charset="0"/>
              </a:rPr>
              <a:t> </a:t>
            </a:r>
            <a:r>
              <a:rPr sz="1800" spc="-10" dirty="0">
                <a:latin typeface="Arial" panose="020B0604020202020204" pitchFamily="34" charset="0"/>
                <a:cs typeface="Arial" panose="020B0604020202020204" pitchFamily="34" charset="0"/>
              </a:rPr>
              <a:t>interventions</a:t>
            </a:r>
            <a:r>
              <a:rPr sz="1800" spc="-30" dirty="0">
                <a:latin typeface="Arial" panose="020B0604020202020204" pitchFamily="34" charset="0"/>
                <a:cs typeface="Arial" panose="020B0604020202020204" pitchFamily="34" charset="0"/>
              </a:rPr>
              <a:t> </a:t>
            </a:r>
            <a:r>
              <a:rPr sz="1800" spc="-20" dirty="0">
                <a:latin typeface="Arial" panose="020B0604020202020204" pitchFamily="34" charset="0"/>
                <a:cs typeface="Arial" panose="020B0604020202020204" pitchFamily="34" charset="0"/>
              </a:rPr>
              <a:t>that </a:t>
            </a:r>
            <a:r>
              <a:rPr sz="1800" dirty="0">
                <a:latin typeface="Arial" panose="020B0604020202020204" pitchFamily="34" charset="0"/>
                <a:cs typeface="Arial" panose="020B0604020202020204" pitchFamily="34" charset="0"/>
              </a:rPr>
              <a:t>have</a:t>
            </a:r>
            <a:r>
              <a:rPr sz="1800" spc="-50" dirty="0">
                <a:latin typeface="Arial" panose="020B0604020202020204" pitchFamily="34" charset="0"/>
                <a:cs typeface="Arial" panose="020B0604020202020204" pitchFamily="34" charset="0"/>
              </a:rPr>
              <a:t> </a:t>
            </a:r>
            <a:r>
              <a:rPr sz="1800" spc="-10" dirty="0">
                <a:latin typeface="Arial" panose="020B0604020202020204" pitchFamily="34" charset="0"/>
                <a:cs typeface="Arial" panose="020B0604020202020204" pitchFamily="34" charset="0"/>
              </a:rPr>
              <a:t>taken</a:t>
            </a:r>
            <a:r>
              <a:rPr sz="1800" spc="-45"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place</a:t>
            </a:r>
            <a:r>
              <a:rPr sz="1800" spc="-50"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and</a:t>
            </a:r>
            <a:r>
              <a:rPr sz="1800" spc="-40"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whether</a:t>
            </a:r>
            <a:r>
              <a:rPr sz="1800" spc="-45"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additional</a:t>
            </a:r>
            <a:r>
              <a:rPr sz="1800" spc="-50"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support</a:t>
            </a:r>
            <a:r>
              <a:rPr sz="1800" spc="-45" dirty="0">
                <a:latin typeface="Arial" panose="020B0604020202020204" pitchFamily="34" charset="0"/>
                <a:cs typeface="Arial" panose="020B0604020202020204" pitchFamily="34" charset="0"/>
              </a:rPr>
              <a:t> </a:t>
            </a:r>
            <a:r>
              <a:rPr sz="1800" dirty="0">
                <a:latin typeface="Arial" panose="020B0604020202020204" pitchFamily="34" charset="0"/>
                <a:cs typeface="Arial" panose="020B0604020202020204" pitchFamily="34" charset="0"/>
              </a:rPr>
              <a:t>is</a:t>
            </a:r>
            <a:r>
              <a:rPr sz="1800" spc="-40" dirty="0">
                <a:latin typeface="Arial" panose="020B0604020202020204" pitchFamily="34" charset="0"/>
                <a:cs typeface="Arial" panose="020B0604020202020204" pitchFamily="34" charset="0"/>
              </a:rPr>
              <a:t> </a:t>
            </a:r>
            <a:r>
              <a:rPr sz="1800" spc="-10" dirty="0">
                <a:latin typeface="Arial" panose="020B0604020202020204" pitchFamily="34" charset="0"/>
                <a:cs typeface="Arial" panose="020B0604020202020204" pitchFamily="34" charset="0"/>
              </a:rPr>
              <a:t>needed.</a:t>
            </a:r>
            <a:endParaRPr lang="en-US" sz="1800" spc="-10" dirty="0">
              <a:latin typeface="Arial" panose="020B0604020202020204" pitchFamily="34" charset="0"/>
              <a:cs typeface="Arial" panose="020B0604020202020204" pitchFamily="34" charset="0"/>
            </a:endParaRPr>
          </a:p>
          <a:p>
            <a:pPr marL="12700" marR="5080">
              <a:lnSpc>
                <a:spcPct val="104200"/>
              </a:lnSpc>
              <a:tabLst>
                <a:tab pos="4549140" algn="l"/>
              </a:tabLst>
            </a:pPr>
            <a:endParaRPr lang="en-GB" sz="1800" spc="-10" dirty="0">
              <a:latin typeface="Arial" panose="020B0604020202020204" pitchFamily="34" charset="0"/>
              <a:cs typeface="Arial" panose="020B0604020202020204" pitchFamily="34" charset="0"/>
            </a:endParaRPr>
          </a:p>
          <a:p>
            <a:pPr marL="12700" marR="5080">
              <a:lnSpc>
                <a:spcPct val="104200"/>
              </a:lnSpc>
              <a:tabLst>
                <a:tab pos="4549140" algn="l"/>
              </a:tabLst>
            </a:pPr>
            <a:r>
              <a:rPr lang="en-US" sz="1800" spc="-10" dirty="0">
                <a:latin typeface="Arial" panose="020B0604020202020204" pitchFamily="34" charset="0"/>
                <a:cs typeface="Arial" panose="020B0604020202020204" pitchFamily="34" charset="0"/>
              </a:rPr>
              <a:t>As children move through the school, this tracking of progress continues, and teachers discuss any children for whom they have concerns with the SENDCo, completing an Initial Concern form to collate evidence, including conversations with parents. When staff have tried class-based interventions, the SENDCo will then carry out an observation of the child and will discuss further strategies or interventions. This is part of our Graduated response.</a:t>
            </a:r>
          </a:p>
          <a:p>
            <a:pPr marL="12700" marR="5080">
              <a:lnSpc>
                <a:spcPct val="104200"/>
              </a:lnSpc>
              <a:tabLst>
                <a:tab pos="4549140" algn="l"/>
              </a:tabLst>
            </a:pPr>
            <a:endParaRPr lang="en-US" sz="2000" spc="-10" dirty="0"/>
          </a:p>
          <a:p>
            <a:pPr marL="12700" marR="5080">
              <a:lnSpc>
                <a:spcPct val="104200"/>
              </a:lnSpc>
              <a:tabLst>
                <a:tab pos="4549140" algn="l"/>
              </a:tabLst>
            </a:pPr>
            <a:endParaRPr lang="en-US" sz="2000" spc="-10" dirty="0"/>
          </a:p>
          <a:p>
            <a:pPr marL="12700" marR="5080">
              <a:lnSpc>
                <a:spcPct val="104200"/>
              </a:lnSpc>
              <a:tabLst>
                <a:tab pos="4549140" algn="l"/>
              </a:tabLst>
            </a:pPr>
            <a:endParaRPr lang="en-GB" spc="-10" dirty="0"/>
          </a:p>
          <a:p>
            <a:pPr marL="12700" marR="5080">
              <a:lnSpc>
                <a:spcPct val="104200"/>
              </a:lnSpc>
              <a:tabLst>
                <a:tab pos="4549140" algn="l"/>
              </a:tabLst>
            </a:pPr>
            <a:endParaRPr spc="-10" dirty="0"/>
          </a:p>
        </p:txBody>
      </p:sp>
      <p:pic>
        <p:nvPicPr>
          <p:cNvPr id="5" name="Picture 4">
            <a:extLst>
              <a:ext uri="{FF2B5EF4-FFF2-40B4-BE49-F238E27FC236}">
                <a16:creationId xmlns:a16="http://schemas.microsoft.com/office/drawing/2014/main" id="{5B059F6E-FCFD-EACE-879C-D3D5346831CB}"/>
              </a:ext>
            </a:extLst>
          </p:cNvPr>
          <p:cNvPicPr>
            <a:picLocks noChangeAspect="1"/>
          </p:cNvPicPr>
          <p:nvPr/>
        </p:nvPicPr>
        <p:blipFill>
          <a:blip r:embed="rId2"/>
          <a:stretch>
            <a:fillRect/>
          </a:stretch>
        </p:blipFill>
        <p:spPr>
          <a:xfrm>
            <a:off x="8699500" y="250824"/>
            <a:ext cx="1743607" cy="1713124"/>
          </a:xfrm>
          <a:prstGeom prst="rect">
            <a:avLst/>
          </a:prstGeom>
        </p:spPr>
      </p:pic>
      <p:graphicFrame>
        <p:nvGraphicFramePr>
          <p:cNvPr id="4" name="Diagram 3">
            <a:extLst>
              <a:ext uri="{FF2B5EF4-FFF2-40B4-BE49-F238E27FC236}">
                <a16:creationId xmlns:a16="http://schemas.microsoft.com/office/drawing/2014/main" id="{24B0B354-221C-829C-D231-8D0571D3EA3B}"/>
              </a:ext>
            </a:extLst>
          </p:cNvPr>
          <p:cNvGraphicFramePr/>
          <p:nvPr>
            <p:extLst>
              <p:ext uri="{D42A27DB-BD31-4B8C-83A1-F6EECF244321}">
                <p14:modId xmlns:p14="http://schemas.microsoft.com/office/powerpoint/2010/main" val="1579998868"/>
              </p:ext>
            </p:extLst>
          </p:nvPr>
        </p:nvGraphicFramePr>
        <p:xfrm>
          <a:off x="25400" y="3171825"/>
          <a:ext cx="10668000" cy="63090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532213" y="1001815"/>
            <a:ext cx="8717915" cy="3532762"/>
          </a:xfrm>
          <a:prstGeom prst="rect">
            <a:avLst/>
          </a:prstGeom>
        </p:spPr>
        <p:txBody>
          <a:bodyPr vert="horz" wrap="square" lIns="0" tIns="50165" rIns="0" bIns="0" rtlCol="0">
            <a:spAutoFit/>
          </a:bodyPr>
          <a:lstStyle/>
          <a:p>
            <a:pPr>
              <a:lnSpc>
                <a:spcPct val="100000"/>
              </a:lnSpc>
              <a:spcBef>
                <a:spcPts val="1450"/>
              </a:spcBef>
            </a:pPr>
            <a:endParaRPr sz="2400" dirty="0">
              <a:latin typeface="Calibri"/>
              <a:cs typeface="Calibri"/>
            </a:endParaRPr>
          </a:p>
          <a:p>
            <a:pPr marL="12700" marR="574040" algn="l">
              <a:lnSpc>
                <a:spcPct val="90400"/>
              </a:lnSpc>
            </a:pPr>
            <a:r>
              <a:rPr sz="2400" dirty="0">
                <a:latin typeface="Arial" panose="020B0604020202020204" pitchFamily="34" charset="0"/>
                <a:cs typeface="Arial" panose="020B0604020202020204" pitchFamily="34" charset="0"/>
              </a:rPr>
              <a:t>The</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SENDCo</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will</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also</a:t>
            </a:r>
            <a:r>
              <a:rPr sz="2400" spc="-2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liaise</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with</a:t>
            </a:r>
            <a:r>
              <a:rPr sz="2400" spc="-2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previous</a:t>
            </a:r>
            <a:r>
              <a:rPr sz="2400" spc="-2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schools,</a:t>
            </a:r>
            <a:r>
              <a:rPr sz="2400" spc="-2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where</a:t>
            </a:r>
            <a:r>
              <a:rPr sz="2400" spc="-30"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children transfer</a:t>
            </a:r>
            <a:r>
              <a:rPr sz="2400" spc="-6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to</a:t>
            </a:r>
            <a:r>
              <a:rPr sz="2400" spc="-60" dirty="0">
                <a:latin typeface="Arial" panose="020B0604020202020204" pitchFamily="34" charset="0"/>
                <a:cs typeface="Arial" panose="020B0604020202020204" pitchFamily="34" charset="0"/>
              </a:rPr>
              <a:t> </a:t>
            </a:r>
            <a:r>
              <a:rPr lang="en-US" sz="2400" spc="-60" dirty="0">
                <a:solidFill>
                  <a:schemeClr val="tx1"/>
                </a:solidFill>
                <a:latin typeface="Arial" panose="020B0604020202020204" pitchFamily="34" charset="0"/>
                <a:cs typeface="Arial" panose="020B0604020202020204" pitchFamily="34" charset="0"/>
              </a:rPr>
              <a:t>All Saints’ CofE Academy </a:t>
            </a:r>
            <a:r>
              <a:rPr sz="2400" dirty="0">
                <a:latin typeface="Arial" panose="020B0604020202020204" pitchFamily="34" charset="0"/>
                <a:cs typeface="Arial" panose="020B0604020202020204" pitchFamily="34" charset="0"/>
              </a:rPr>
              <a:t>during</a:t>
            </a:r>
            <a:r>
              <a:rPr sz="2400" spc="-6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their</a:t>
            </a:r>
            <a:r>
              <a:rPr sz="2400" spc="-6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primary</a:t>
            </a:r>
            <a:r>
              <a:rPr sz="2400" spc="-6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education</a:t>
            </a:r>
            <a:r>
              <a:rPr sz="2400" spc="-5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and</a:t>
            </a:r>
            <a:r>
              <a:rPr sz="2400" spc="-55"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additional </a:t>
            </a:r>
            <a:r>
              <a:rPr sz="2400" dirty="0">
                <a:latin typeface="Arial" panose="020B0604020202020204" pitchFamily="34" charset="0"/>
                <a:cs typeface="Arial" panose="020B0604020202020204" pitchFamily="34" charset="0"/>
              </a:rPr>
              <a:t>needs</a:t>
            </a:r>
            <a:r>
              <a:rPr sz="2400" spc="-7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have</a:t>
            </a:r>
            <a:r>
              <a:rPr sz="2400" spc="-7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been</a:t>
            </a:r>
            <a:r>
              <a:rPr sz="2400" spc="-65"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identified.</a:t>
            </a:r>
            <a:endParaRPr sz="2400" dirty="0">
              <a:latin typeface="Arial" panose="020B0604020202020204" pitchFamily="34" charset="0"/>
              <a:cs typeface="Arial" panose="020B0604020202020204" pitchFamily="34" charset="0"/>
            </a:endParaRPr>
          </a:p>
          <a:p>
            <a:pPr marL="12700" marR="5080">
              <a:lnSpc>
                <a:spcPct val="90600"/>
              </a:lnSpc>
              <a:spcBef>
                <a:spcPts val="775"/>
              </a:spcBef>
            </a:pPr>
            <a:r>
              <a:rPr sz="2400" dirty="0">
                <a:latin typeface="Arial" panose="020B0604020202020204" pitchFamily="34" charset="0"/>
                <a:cs typeface="Arial" panose="020B0604020202020204" pitchFamily="34" charset="0"/>
              </a:rPr>
              <a:t>Advice</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from</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outside</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agencies</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may</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be</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sought,</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only</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after</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period</a:t>
            </a:r>
            <a:r>
              <a:rPr sz="2400" spc="-35" dirty="0">
                <a:latin typeface="Arial" panose="020B0604020202020204" pitchFamily="34" charset="0"/>
                <a:cs typeface="Arial" panose="020B0604020202020204" pitchFamily="34" charset="0"/>
              </a:rPr>
              <a:t> </a:t>
            </a:r>
            <a:r>
              <a:rPr sz="2400" spc="-25" dirty="0">
                <a:latin typeface="Arial" panose="020B0604020202020204" pitchFamily="34" charset="0"/>
                <a:cs typeface="Arial" panose="020B0604020202020204" pitchFamily="34" charset="0"/>
              </a:rPr>
              <a:t>of </a:t>
            </a:r>
            <a:r>
              <a:rPr sz="2400" spc="-10" dirty="0">
                <a:latin typeface="Arial" panose="020B0604020202020204" pitchFamily="34" charset="0"/>
                <a:cs typeface="Arial" panose="020B0604020202020204" pitchFamily="34" charset="0"/>
              </a:rPr>
              <a:t>intervention</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has</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been</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unsuccessful</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in</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allowing</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the</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child</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to</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bridge</a:t>
            </a:r>
            <a:r>
              <a:rPr sz="2400" spc="-40" dirty="0">
                <a:latin typeface="Arial" panose="020B0604020202020204" pitchFamily="34" charset="0"/>
                <a:cs typeface="Arial" panose="020B0604020202020204" pitchFamily="34" charset="0"/>
              </a:rPr>
              <a:t> </a:t>
            </a:r>
            <a:r>
              <a:rPr sz="2400" spc="-25" dirty="0">
                <a:latin typeface="Arial" panose="020B0604020202020204" pitchFamily="34" charset="0"/>
                <a:cs typeface="Arial" panose="020B0604020202020204" pitchFamily="34" charset="0"/>
              </a:rPr>
              <a:t>any </a:t>
            </a:r>
            <a:r>
              <a:rPr sz="2400" dirty="0">
                <a:latin typeface="Arial" panose="020B0604020202020204" pitchFamily="34" charset="0"/>
                <a:cs typeface="Arial" panose="020B0604020202020204" pitchFamily="34" charset="0"/>
              </a:rPr>
              <a:t>gaps</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in</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their</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learning</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and</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get</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back</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on</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track</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with</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their</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learning</a:t>
            </a:r>
            <a:r>
              <a:rPr sz="2400" spc="-40"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targets. </a:t>
            </a:r>
            <a:r>
              <a:rPr sz="2400" dirty="0">
                <a:latin typeface="Arial" panose="020B0604020202020204" pitchFamily="34" charset="0"/>
                <a:cs typeface="Arial" panose="020B0604020202020204" pitchFamily="34" charset="0"/>
              </a:rPr>
              <a:t>At</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this</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point</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further</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assessments</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can</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be</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carried</a:t>
            </a:r>
            <a:r>
              <a:rPr sz="2400" spc="-35" dirty="0">
                <a:latin typeface="Arial" panose="020B0604020202020204" pitchFamily="34" charset="0"/>
                <a:cs typeface="Arial" panose="020B0604020202020204" pitchFamily="34" charset="0"/>
              </a:rPr>
              <a:t> </a:t>
            </a:r>
            <a:r>
              <a:rPr sz="2400" spc="-20" dirty="0">
                <a:latin typeface="Arial" panose="020B0604020202020204" pitchFamily="34" charset="0"/>
                <a:cs typeface="Arial" panose="020B0604020202020204" pitchFamily="34" charset="0"/>
              </a:rPr>
              <a:t>out.</a:t>
            </a:r>
            <a:endParaRPr sz="240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CC27A1E2-A1EA-39B8-F0D5-6DC1759C12E2}"/>
              </a:ext>
            </a:extLst>
          </p:cNvPr>
          <p:cNvPicPr>
            <a:picLocks noChangeAspect="1"/>
          </p:cNvPicPr>
          <p:nvPr/>
        </p:nvPicPr>
        <p:blipFill>
          <a:blip r:embed="rId2"/>
          <a:stretch>
            <a:fillRect/>
          </a:stretch>
        </p:blipFill>
        <p:spPr>
          <a:xfrm>
            <a:off x="8623300" y="145253"/>
            <a:ext cx="1743607" cy="1713124"/>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69900" y="487495"/>
            <a:ext cx="8382000" cy="1125855"/>
          </a:xfrm>
          <a:prstGeom prst="rect">
            <a:avLst/>
          </a:prstGeom>
        </p:spPr>
        <p:txBody>
          <a:bodyPr vert="horz" wrap="square" lIns="0" tIns="78740" rIns="0" bIns="0" rtlCol="0">
            <a:spAutoFit/>
          </a:bodyPr>
          <a:lstStyle/>
          <a:p>
            <a:pPr marL="12700" marR="5080">
              <a:lnSpc>
                <a:spcPts val="4100"/>
              </a:lnSpc>
              <a:spcBef>
                <a:spcPts val="620"/>
              </a:spcBef>
            </a:pPr>
            <a:r>
              <a:rPr sz="3600" dirty="0">
                <a:latin typeface="Arial" panose="020B0604020202020204" pitchFamily="34" charset="0"/>
                <a:cs typeface="Arial" panose="020B0604020202020204" pitchFamily="34" charset="0"/>
              </a:rPr>
              <a:t>How</a:t>
            </a:r>
            <a:r>
              <a:rPr sz="3600" spc="-75"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do</a:t>
            </a:r>
            <a:r>
              <a:rPr sz="3600" spc="-60"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you</a:t>
            </a:r>
            <a:r>
              <a:rPr sz="3600" spc="-65"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know</a:t>
            </a:r>
            <a:r>
              <a:rPr sz="3600" spc="-70"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if</a:t>
            </a:r>
            <a:r>
              <a:rPr sz="3600" spc="-65"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my</a:t>
            </a:r>
            <a:r>
              <a:rPr sz="3600" spc="-55"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child</a:t>
            </a:r>
            <a:r>
              <a:rPr sz="3600" spc="-65"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is</a:t>
            </a:r>
            <a:r>
              <a:rPr sz="3600" spc="-65" dirty="0">
                <a:latin typeface="Arial" panose="020B0604020202020204" pitchFamily="34" charset="0"/>
                <a:cs typeface="Arial" panose="020B0604020202020204" pitchFamily="34" charset="0"/>
              </a:rPr>
              <a:t> </a:t>
            </a:r>
            <a:r>
              <a:rPr sz="3600" spc="-10" dirty="0">
                <a:latin typeface="Arial" panose="020B0604020202020204" pitchFamily="34" charset="0"/>
                <a:cs typeface="Arial" panose="020B0604020202020204" pitchFamily="34" charset="0"/>
              </a:rPr>
              <a:t>making progress</a:t>
            </a:r>
            <a:r>
              <a:rPr sz="3600" b="0" spc="-10" dirty="0">
                <a:latin typeface="Arial" panose="020B0604020202020204" pitchFamily="34" charset="0"/>
                <a:cs typeface="Arial" panose="020B0604020202020204" pitchFamily="34" charset="0"/>
              </a:rPr>
              <a:t>?</a:t>
            </a:r>
            <a:endParaRPr sz="3600" dirty="0">
              <a:latin typeface="Arial" panose="020B0604020202020204" pitchFamily="34" charset="0"/>
              <a:cs typeface="Arial" panose="020B0604020202020204" pitchFamily="34" charset="0"/>
            </a:endParaRPr>
          </a:p>
        </p:txBody>
      </p:sp>
      <p:sp>
        <p:nvSpPr>
          <p:cNvPr id="3" name="object 3"/>
          <p:cNvSpPr txBox="1">
            <a:spLocks noGrp="1"/>
          </p:cNvSpPr>
          <p:nvPr>
            <p:ph type="body" idx="1"/>
          </p:nvPr>
        </p:nvSpPr>
        <p:spPr>
          <a:xfrm>
            <a:off x="657173" y="2409825"/>
            <a:ext cx="9709734" cy="3930115"/>
          </a:xfrm>
          <a:prstGeom prst="rect">
            <a:avLst/>
          </a:prstGeom>
        </p:spPr>
        <p:txBody>
          <a:bodyPr vert="horz" wrap="square" lIns="0" tIns="5715" rIns="0" bIns="0" rtlCol="0">
            <a:spAutoFit/>
          </a:bodyPr>
          <a:lstStyle/>
          <a:p>
            <a:pPr marL="165100" marR="5080">
              <a:lnSpc>
                <a:spcPct val="119300"/>
              </a:lnSpc>
              <a:spcBef>
                <a:spcPts val="45"/>
              </a:spcBef>
              <a:tabLst>
                <a:tab pos="4540250" algn="l"/>
              </a:tabLst>
            </a:pPr>
            <a:r>
              <a:rPr dirty="0">
                <a:latin typeface="Arial" panose="020B0604020202020204" pitchFamily="34" charset="0"/>
                <a:cs typeface="Arial" panose="020B0604020202020204" pitchFamily="34" charset="0"/>
              </a:rPr>
              <a:t>Progress</a:t>
            </a:r>
            <a:r>
              <a:rPr spc="-4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is</a:t>
            </a:r>
            <a:r>
              <a:rPr spc="-35" dirty="0">
                <a:latin typeface="Arial" panose="020B0604020202020204" pitchFamily="34" charset="0"/>
                <a:cs typeface="Arial" panose="020B0604020202020204" pitchFamily="34" charset="0"/>
              </a:rPr>
              <a:t> </a:t>
            </a:r>
            <a:r>
              <a:rPr spc="-10" dirty="0">
                <a:latin typeface="Arial" panose="020B0604020202020204" pitchFamily="34" charset="0"/>
                <a:cs typeface="Arial" panose="020B0604020202020204" pitchFamily="34" charset="0"/>
              </a:rPr>
              <a:t>tracked</a:t>
            </a:r>
            <a:r>
              <a:rPr spc="-4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and</a:t>
            </a:r>
            <a:r>
              <a:rPr spc="-3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discussed</a:t>
            </a:r>
            <a:r>
              <a:rPr spc="-4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with</a:t>
            </a:r>
            <a:r>
              <a:rPr spc="-3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the</a:t>
            </a:r>
            <a:r>
              <a:rPr spc="-4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Head</a:t>
            </a:r>
            <a:r>
              <a:rPr spc="-40" dirty="0">
                <a:latin typeface="Arial" panose="020B0604020202020204" pitchFamily="34" charset="0"/>
                <a:cs typeface="Arial" panose="020B0604020202020204" pitchFamily="34" charset="0"/>
              </a:rPr>
              <a:t> </a:t>
            </a:r>
            <a:r>
              <a:rPr spc="-25" dirty="0">
                <a:latin typeface="Arial" panose="020B0604020202020204" pitchFamily="34" charset="0"/>
                <a:cs typeface="Arial" panose="020B0604020202020204" pitchFamily="34" charset="0"/>
              </a:rPr>
              <a:t>Teacher</a:t>
            </a:r>
            <a:r>
              <a:rPr spc="-4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and</a:t>
            </a:r>
            <a:r>
              <a:rPr spc="-40" dirty="0">
                <a:latin typeface="Arial" panose="020B0604020202020204" pitchFamily="34" charset="0"/>
                <a:cs typeface="Arial" panose="020B0604020202020204" pitchFamily="34" charset="0"/>
              </a:rPr>
              <a:t> </a:t>
            </a:r>
            <a:r>
              <a:rPr spc="-10" dirty="0">
                <a:latin typeface="Arial" panose="020B0604020202020204" pitchFamily="34" charset="0"/>
                <a:cs typeface="Arial" panose="020B0604020202020204" pitchFamily="34" charset="0"/>
              </a:rPr>
              <a:t>SENDCo </a:t>
            </a:r>
            <a:r>
              <a:rPr dirty="0">
                <a:latin typeface="Arial" panose="020B0604020202020204" pitchFamily="34" charset="0"/>
                <a:cs typeface="Arial" panose="020B0604020202020204" pitchFamily="34" charset="0"/>
              </a:rPr>
              <a:t>at</a:t>
            </a:r>
            <a:r>
              <a:rPr spc="-5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termly</a:t>
            </a:r>
            <a:r>
              <a:rPr spc="-5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pupil</a:t>
            </a:r>
            <a:r>
              <a:rPr spc="-5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progress</a:t>
            </a:r>
            <a:r>
              <a:rPr spc="-50" dirty="0">
                <a:latin typeface="Arial" panose="020B0604020202020204" pitchFamily="34" charset="0"/>
                <a:cs typeface="Arial" panose="020B0604020202020204" pitchFamily="34" charset="0"/>
              </a:rPr>
              <a:t> </a:t>
            </a:r>
            <a:r>
              <a:rPr spc="-10" dirty="0">
                <a:latin typeface="Arial" panose="020B0604020202020204" pitchFamily="34" charset="0"/>
                <a:cs typeface="Arial" panose="020B0604020202020204" pitchFamily="34" charset="0"/>
              </a:rPr>
              <a:t>meetings.</a:t>
            </a:r>
            <a:r>
              <a:rPr lang="en-US" spc="-10" dirty="0">
                <a:latin typeface="Arial" panose="020B0604020202020204" pitchFamily="34" charset="0"/>
                <a:cs typeface="Arial" panose="020B0604020202020204" pitchFamily="34" charset="0"/>
              </a:rPr>
              <a:t> </a:t>
            </a:r>
            <a:r>
              <a:rPr spc="-10" dirty="0">
                <a:latin typeface="Arial" panose="020B0604020202020204" pitchFamily="34" charset="0"/>
                <a:cs typeface="Arial" panose="020B0604020202020204" pitchFamily="34" charset="0"/>
              </a:rPr>
              <a:t>Interventions</a:t>
            </a:r>
            <a:r>
              <a:rPr spc="-6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are</a:t>
            </a:r>
            <a:r>
              <a:rPr spc="-7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monitored</a:t>
            </a:r>
            <a:r>
              <a:rPr spc="-60" dirty="0">
                <a:latin typeface="Arial" panose="020B0604020202020204" pitchFamily="34" charset="0"/>
                <a:cs typeface="Arial" panose="020B0604020202020204" pitchFamily="34" charset="0"/>
              </a:rPr>
              <a:t> </a:t>
            </a:r>
            <a:r>
              <a:rPr spc="-25" dirty="0">
                <a:latin typeface="Arial" panose="020B0604020202020204" pitchFamily="34" charset="0"/>
                <a:cs typeface="Arial" panose="020B0604020202020204" pitchFamily="34" charset="0"/>
              </a:rPr>
              <a:t>by</a:t>
            </a:r>
            <a:r>
              <a:rPr lang="en-GB" spc="60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the</a:t>
            </a:r>
            <a:r>
              <a:rPr spc="-4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SENDCo,</a:t>
            </a:r>
            <a:r>
              <a:rPr spc="-4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and</a:t>
            </a:r>
            <a:r>
              <a:rPr spc="-3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assessment</a:t>
            </a:r>
            <a:r>
              <a:rPr spc="-4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is</a:t>
            </a:r>
            <a:r>
              <a:rPr spc="-3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carried</a:t>
            </a:r>
            <a:r>
              <a:rPr spc="-3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out</a:t>
            </a:r>
            <a:r>
              <a:rPr spc="-4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prior</a:t>
            </a:r>
            <a:r>
              <a:rPr spc="-3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to,</a:t>
            </a:r>
            <a:r>
              <a:rPr spc="-4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and</a:t>
            </a:r>
            <a:r>
              <a:rPr spc="-3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following,</a:t>
            </a:r>
            <a:r>
              <a:rPr spc="-40" dirty="0">
                <a:latin typeface="Arial" panose="020B0604020202020204" pitchFamily="34" charset="0"/>
                <a:cs typeface="Arial" panose="020B0604020202020204" pitchFamily="34" charset="0"/>
              </a:rPr>
              <a:t> </a:t>
            </a:r>
            <a:r>
              <a:rPr spc="-25" dirty="0">
                <a:latin typeface="Arial" panose="020B0604020202020204" pitchFamily="34" charset="0"/>
                <a:cs typeface="Arial" panose="020B0604020202020204" pitchFamily="34" charset="0"/>
              </a:rPr>
              <a:t>the </a:t>
            </a:r>
            <a:r>
              <a:rPr spc="-10" dirty="0">
                <a:latin typeface="Arial" panose="020B0604020202020204" pitchFamily="34" charset="0"/>
                <a:cs typeface="Arial" panose="020B0604020202020204" pitchFamily="34" charset="0"/>
              </a:rPr>
              <a:t>intervention</a:t>
            </a:r>
            <a:r>
              <a:rPr spc="-4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in</a:t>
            </a:r>
            <a:r>
              <a:rPr spc="-4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order</a:t>
            </a:r>
            <a:r>
              <a:rPr spc="-5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to</a:t>
            </a:r>
            <a:r>
              <a:rPr spc="-5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measure</a:t>
            </a:r>
            <a:r>
              <a:rPr spc="-5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progress.</a:t>
            </a:r>
            <a:r>
              <a:rPr spc="-4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The</a:t>
            </a:r>
            <a:r>
              <a:rPr spc="-5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SENDCo</a:t>
            </a:r>
            <a:r>
              <a:rPr spc="-5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tracks</a:t>
            </a:r>
            <a:r>
              <a:rPr spc="-45" dirty="0">
                <a:latin typeface="Arial" panose="020B0604020202020204" pitchFamily="34" charset="0"/>
                <a:cs typeface="Arial" panose="020B0604020202020204" pitchFamily="34" charset="0"/>
              </a:rPr>
              <a:t> </a:t>
            </a:r>
            <a:r>
              <a:rPr spc="-25" dirty="0">
                <a:latin typeface="Arial" panose="020B0604020202020204" pitchFamily="34" charset="0"/>
                <a:cs typeface="Arial" panose="020B0604020202020204" pitchFamily="34" charset="0"/>
              </a:rPr>
              <a:t>the </a:t>
            </a:r>
            <a:r>
              <a:rPr dirty="0">
                <a:latin typeface="Arial" panose="020B0604020202020204" pitchFamily="34" charset="0"/>
                <a:cs typeface="Arial" panose="020B0604020202020204" pitchFamily="34" charset="0"/>
              </a:rPr>
              <a:t>progress</a:t>
            </a:r>
            <a:r>
              <a:rPr spc="-3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of</a:t>
            </a:r>
            <a:r>
              <a:rPr spc="-4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children</a:t>
            </a:r>
            <a:r>
              <a:rPr spc="-3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with</a:t>
            </a:r>
            <a:r>
              <a:rPr spc="-3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SEND</a:t>
            </a:r>
            <a:r>
              <a:rPr spc="-3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more</a:t>
            </a:r>
            <a:r>
              <a:rPr spc="-4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closely</a:t>
            </a:r>
            <a:r>
              <a:rPr spc="-4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and</a:t>
            </a:r>
            <a:r>
              <a:rPr spc="-3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uses</a:t>
            </a:r>
            <a:r>
              <a:rPr spc="-35" dirty="0">
                <a:latin typeface="Arial" panose="020B0604020202020204" pitchFamily="34" charset="0"/>
                <a:cs typeface="Arial" panose="020B0604020202020204" pitchFamily="34" charset="0"/>
              </a:rPr>
              <a:t> </a:t>
            </a:r>
            <a:r>
              <a:rPr spc="-10" dirty="0">
                <a:latin typeface="Arial" panose="020B0604020202020204" pitchFamily="34" charset="0"/>
                <a:cs typeface="Arial" panose="020B0604020202020204" pitchFamily="34" charset="0"/>
              </a:rPr>
              <a:t>information </a:t>
            </a:r>
            <a:r>
              <a:rPr dirty="0">
                <a:latin typeface="Arial" panose="020B0604020202020204" pitchFamily="34" charset="0"/>
                <a:cs typeface="Arial" panose="020B0604020202020204" pitchFamily="34" charset="0"/>
              </a:rPr>
              <a:t>about</a:t>
            </a:r>
            <a:r>
              <a:rPr spc="-4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this</a:t>
            </a:r>
            <a:r>
              <a:rPr spc="-3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progress</a:t>
            </a:r>
            <a:r>
              <a:rPr spc="-4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to</a:t>
            </a:r>
            <a:r>
              <a:rPr spc="-4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map</a:t>
            </a:r>
            <a:r>
              <a:rPr spc="-4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provision</a:t>
            </a:r>
            <a:r>
              <a:rPr spc="-3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across</a:t>
            </a:r>
            <a:r>
              <a:rPr spc="-4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the</a:t>
            </a:r>
            <a:r>
              <a:rPr spc="-45" dirty="0">
                <a:latin typeface="Arial" panose="020B0604020202020204" pitchFamily="34" charset="0"/>
                <a:cs typeface="Arial" panose="020B0604020202020204" pitchFamily="34" charset="0"/>
              </a:rPr>
              <a:t> </a:t>
            </a:r>
            <a:r>
              <a:rPr spc="-10" dirty="0">
                <a:latin typeface="Arial" panose="020B0604020202020204" pitchFamily="34" charset="0"/>
                <a:cs typeface="Arial" panose="020B0604020202020204" pitchFamily="34" charset="0"/>
              </a:rPr>
              <a:t>school.</a:t>
            </a:r>
            <a:r>
              <a:rPr lang="en-US" spc="-10" dirty="0">
                <a:latin typeface="Arial" panose="020B0604020202020204" pitchFamily="34" charset="0"/>
                <a:cs typeface="Arial" panose="020B0604020202020204" pitchFamily="34" charset="0"/>
              </a:rPr>
              <a:t> Parents are informed of their child’s progress via IEP Reviews and meetings are offered with parents to discuss reviews in more detail. </a:t>
            </a:r>
            <a:endParaRPr spc="-10" dirty="0"/>
          </a:p>
        </p:txBody>
      </p:sp>
      <p:pic>
        <p:nvPicPr>
          <p:cNvPr id="5" name="Picture 4">
            <a:extLst>
              <a:ext uri="{FF2B5EF4-FFF2-40B4-BE49-F238E27FC236}">
                <a16:creationId xmlns:a16="http://schemas.microsoft.com/office/drawing/2014/main" id="{30EE9234-6E80-8D2D-9D0E-3AF600AE8AC5}"/>
              </a:ext>
            </a:extLst>
          </p:cNvPr>
          <p:cNvPicPr>
            <a:picLocks noChangeAspect="1"/>
          </p:cNvPicPr>
          <p:nvPr/>
        </p:nvPicPr>
        <p:blipFill>
          <a:blip r:embed="rId2"/>
          <a:stretch>
            <a:fillRect/>
          </a:stretch>
        </p:blipFill>
        <p:spPr>
          <a:xfrm>
            <a:off x="8623300" y="229605"/>
            <a:ext cx="1743607" cy="1713124"/>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69900" y="487495"/>
            <a:ext cx="8382000" cy="605294"/>
          </a:xfrm>
          <a:prstGeom prst="rect">
            <a:avLst/>
          </a:prstGeom>
        </p:spPr>
        <p:txBody>
          <a:bodyPr vert="horz" wrap="square" lIns="0" tIns="78740" rIns="0" bIns="0" rtlCol="0">
            <a:spAutoFit/>
          </a:bodyPr>
          <a:lstStyle/>
          <a:p>
            <a:pPr marL="12700" marR="5080">
              <a:lnSpc>
                <a:spcPts val="4100"/>
              </a:lnSpc>
              <a:spcBef>
                <a:spcPts val="620"/>
              </a:spcBef>
            </a:pPr>
            <a:r>
              <a:rPr sz="3600" dirty="0">
                <a:latin typeface="Arial" panose="020B0604020202020204" pitchFamily="34" charset="0"/>
                <a:cs typeface="Arial" panose="020B0604020202020204" pitchFamily="34" charset="0"/>
              </a:rPr>
              <a:t>How</a:t>
            </a:r>
            <a:r>
              <a:rPr lang="en-US" sz="3600" dirty="0">
                <a:latin typeface="Arial" panose="020B0604020202020204" pitchFamily="34" charset="0"/>
                <a:cs typeface="Arial" panose="020B0604020202020204" pitchFamily="34" charset="0"/>
              </a:rPr>
              <a:t> will my child’s voice be heard ?</a:t>
            </a:r>
            <a:endParaRPr sz="36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30EE9234-6E80-8D2D-9D0E-3AF600AE8AC5}"/>
              </a:ext>
            </a:extLst>
          </p:cNvPr>
          <p:cNvPicPr>
            <a:picLocks noChangeAspect="1"/>
          </p:cNvPicPr>
          <p:nvPr/>
        </p:nvPicPr>
        <p:blipFill>
          <a:blip r:embed="rId2"/>
          <a:stretch>
            <a:fillRect/>
          </a:stretch>
        </p:blipFill>
        <p:spPr>
          <a:xfrm>
            <a:off x="8623300" y="229605"/>
            <a:ext cx="1743607" cy="1713124"/>
          </a:xfrm>
          <a:prstGeom prst="rect">
            <a:avLst/>
          </a:prstGeom>
        </p:spPr>
      </p:pic>
      <p:sp>
        <p:nvSpPr>
          <p:cNvPr id="6" name="TextBox 5">
            <a:extLst>
              <a:ext uri="{FF2B5EF4-FFF2-40B4-BE49-F238E27FC236}">
                <a16:creationId xmlns:a16="http://schemas.microsoft.com/office/drawing/2014/main" id="{4C17A881-9236-D643-7F3F-89E685D11B72}"/>
              </a:ext>
            </a:extLst>
          </p:cNvPr>
          <p:cNvSpPr txBox="1"/>
          <p:nvPr/>
        </p:nvSpPr>
        <p:spPr>
          <a:xfrm>
            <a:off x="774699" y="3209581"/>
            <a:ext cx="9592207" cy="2677656"/>
          </a:xfrm>
          <a:prstGeom prst="rect">
            <a:avLst/>
          </a:prstGeom>
          <a:noFill/>
        </p:spPr>
        <p:txBody>
          <a:bodyPr wrap="square">
            <a:spAutoFit/>
          </a:bodyPr>
          <a:lstStyle/>
          <a:p>
            <a:r>
              <a:rPr lang="en-US" sz="2400" dirty="0"/>
              <a:t>Listening to what your child has to say is key to their own development and progress, and to our understanding of how we can best offer support.	We involve your child in discussions around what might help them in terms of their learning and wellbeing and in reviewing their progress. We also collect pupil voice regularly to inform next steps, and children can express their views as part of reviews of IEPs and EHCPs.</a:t>
            </a:r>
          </a:p>
        </p:txBody>
      </p:sp>
    </p:spTree>
    <p:extLst>
      <p:ext uri="{BB962C8B-B14F-4D97-AF65-F5344CB8AC3E}">
        <p14:creationId xmlns:p14="http://schemas.microsoft.com/office/powerpoint/2010/main" val="7922510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69900" y="428625"/>
            <a:ext cx="8229600" cy="1120820"/>
          </a:xfrm>
          <a:prstGeom prst="rect">
            <a:avLst/>
          </a:prstGeom>
        </p:spPr>
        <p:txBody>
          <a:bodyPr vert="horz" wrap="square" lIns="0" tIns="12700" rIns="0" bIns="0" rtlCol="0">
            <a:spAutoFit/>
          </a:bodyPr>
          <a:lstStyle/>
          <a:p>
            <a:pPr marL="12700">
              <a:lnSpc>
                <a:spcPct val="100000"/>
              </a:lnSpc>
              <a:spcBef>
                <a:spcPts val="100"/>
              </a:spcBef>
            </a:pPr>
            <a:r>
              <a:rPr lang="en-US" sz="3600" dirty="0">
                <a:latin typeface="Arial" panose="020B0604020202020204" pitchFamily="34" charset="0"/>
                <a:cs typeface="Arial" panose="020B0604020202020204" pitchFamily="34" charset="0"/>
              </a:rPr>
              <a:t>Which services does the academy use to support children with SEND ?</a:t>
            </a:r>
            <a:endParaRPr sz="3600" dirty="0">
              <a:latin typeface="Arial" panose="020B0604020202020204" pitchFamily="34" charset="0"/>
              <a:cs typeface="Arial" panose="020B0604020202020204" pitchFamily="34" charset="0"/>
            </a:endParaRPr>
          </a:p>
        </p:txBody>
      </p:sp>
      <p:sp>
        <p:nvSpPr>
          <p:cNvPr id="3" name="object 3"/>
          <p:cNvSpPr txBox="1"/>
          <p:nvPr/>
        </p:nvSpPr>
        <p:spPr>
          <a:xfrm>
            <a:off x="461818" y="1701006"/>
            <a:ext cx="7036434" cy="6369116"/>
          </a:xfrm>
          <a:prstGeom prst="rect">
            <a:avLst/>
          </a:prstGeom>
        </p:spPr>
        <p:txBody>
          <a:bodyPr vert="horz" wrap="square" lIns="0" tIns="6350" rIns="0" bIns="0" rtlCol="0">
            <a:spAutoFit/>
          </a:bodyPr>
          <a:lstStyle/>
          <a:p>
            <a:pPr marL="12700" marR="5080">
              <a:lnSpc>
                <a:spcPct val="101499"/>
              </a:lnSpc>
              <a:spcBef>
                <a:spcPts val="50"/>
              </a:spcBef>
            </a:pPr>
            <a:r>
              <a:rPr sz="2700" dirty="0">
                <a:latin typeface="Arial" panose="020B0604020202020204" pitchFamily="34" charset="0"/>
                <a:cs typeface="Arial" panose="020B0604020202020204" pitchFamily="34" charset="0"/>
              </a:rPr>
              <a:t>School</a:t>
            </a:r>
            <a:r>
              <a:rPr sz="2700" spc="60" dirty="0">
                <a:latin typeface="Arial" panose="020B0604020202020204" pitchFamily="34" charset="0"/>
                <a:cs typeface="Arial" panose="020B0604020202020204" pitchFamily="34" charset="0"/>
              </a:rPr>
              <a:t> </a:t>
            </a:r>
            <a:r>
              <a:rPr sz="2700" dirty="0">
                <a:latin typeface="Arial" panose="020B0604020202020204" pitchFamily="34" charset="0"/>
                <a:cs typeface="Arial" panose="020B0604020202020204" pitchFamily="34" charset="0"/>
              </a:rPr>
              <a:t>arranges</a:t>
            </a:r>
            <a:r>
              <a:rPr sz="2700" spc="65" dirty="0">
                <a:latin typeface="Arial" panose="020B0604020202020204" pitchFamily="34" charset="0"/>
                <a:cs typeface="Arial" panose="020B0604020202020204" pitchFamily="34" charset="0"/>
              </a:rPr>
              <a:t> </a:t>
            </a:r>
            <a:r>
              <a:rPr sz="2700" dirty="0">
                <a:latin typeface="Arial" panose="020B0604020202020204" pitchFamily="34" charset="0"/>
                <a:cs typeface="Arial" panose="020B0604020202020204" pitchFamily="34" charset="0"/>
              </a:rPr>
              <a:t>access</a:t>
            </a:r>
            <a:r>
              <a:rPr sz="2700" spc="65" dirty="0">
                <a:latin typeface="Arial" panose="020B0604020202020204" pitchFamily="34" charset="0"/>
                <a:cs typeface="Arial" panose="020B0604020202020204" pitchFamily="34" charset="0"/>
              </a:rPr>
              <a:t> </a:t>
            </a:r>
            <a:r>
              <a:rPr sz="2700" dirty="0">
                <a:latin typeface="Arial" panose="020B0604020202020204" pitchFamily="34" charset="0"/>
                <a:cs typeface="Arial" panose="020B0604020202020204" pitchFamily="34" charset="0"/>
              </a:rPr>
              <a:t>to</a:t>
            </a:r>
            <a:r>
              <a:rPr sz="2700" spc="75" dirty="0">
                <a:latin typeface="Arial" panose="020B0604020202020204" pitchFamily="34" charset="0"/>
                <a:cs typeface="Arial" panose="020B0604020202020204" pitchFamily="34" charset="0"/>
              </a:rPr>
              <a:t> </a:t>
            </a:r>
            <a:r>
              <a:rPr sz="2700" dirty="0">
                <a:latin typeface="Arial" panose="020B0604020202020204" pitchFamily="34" charset="0"/>
                <a:cs typeface="Arial" panose="020B0604020202020204" pitchFamily="34" charset="0"/>
              </a:rPr>
              <a:t>a</a:t>
            </a:r>
            <a:r>
              <a:rPr sz="2700" spc="80" dirty="0">
                <a:latin typeface="Arial" panose="020B0604020202020204" pitchFamily="34" charset="0"/>
                <a:cs typeface="Arial" panose="020B0604020202020204" pitchFamily="34" charset="0"/>
              </a:rPr>
              <a:t> </a:t>
            </a:r>
            <a:r>
              <a:rPr sz="2700" dirty="0">
                <a:latin typeface="Arial" panose="020B0604020202020204" pitchFamily="34" charset="0"/>
                <a:cs typeface="Arial" panose="020B0604020202020204" pitchFamily="34" charset="0"/>
              </a:rPr>
              <a:t>range</a:t>
            </a:r>
            <a:r>
              <a:rPr sz="2700" spc="70" dirty="0">
                <a:latin typeface="Arial" panose="020B0604020202020204" pitchFamily="34" charset="0"/>
                <a:cs typeface="Arial" panose="020B0604020202020204" pitchFamily="34" charset="0"/>
              </a:rPr>
              <a:t> </a:t>
            </a:r>
            <a:r>
              <a:rPr sz="2700" dirty="0">
                <a:latin typeface="Arial" panose="020B0604020202020204" pitchFamily="34" charset="0"/>
                <a:cs typeface="Arial" panose="020B0604020202020204" pitchFamily="34" charset="0"/>
              </a:rPr>
              <a:t>of</a:t>
            </a:r>
            <a:r>
              <a:rPr sz="2700" spc="65" dirty="0">
                <a:latin typeface="Arial" panose="020B0604020202020204" pitchFamily="34" charset="0"/>
                <a:cs typeface="Arial" panose="020B0604020202020204" pitchFamily="34" charset="0"/>
              </a:rPr>
              <a:t> </a:t>
            </a:r>
            <a:r>
              <a:rPr sz="2700" dirty="0">
                <a:latin typeface="Arial" panose="020B0604020202020204" pitchFamily="34" charset="0"/>
                <a:cs typeface="Arial" panose="020B0604020202020204" pitchFamily="34" charset="0"/>
              </a:rPr>
              <a:t>services</a:t>
            </a:r>
            <a:r>
              <a:rPr sz="2700" spc="65" dirty="0">
                <a:latin typeface="Arial" panose="020B0604020202020204" pitchFamily="34" charset="0"/>
                <a:cs typeface="Arial" panose="020B0604020202020204" pitchFamily="34" charset="0"/>
              </a:rPr>
              <a:t> </a:t>
            </a:r>
            <a:r>
              <a:rPr sz="2700" dirty="0">
                <a:latin typeface="Arial" panose="020B0604020202020204" pitchFamily="34" charset="0"/>
                <a:cs typeface="Arial" panose="020B0604020202020204" pitchFamily="34" charset="0"/>
              </a:rPr>
              <a:t>on</a:t>
            </a:r>
            <a:r>
              <a:rPr sz="2700" spc="80" dirty="0">
                <a:latin typeface="Arial" panose="020B0604020202020204" pitchFamily="34" charset="0"/>
                <a:cs typeface="Arial" panose="020B0604020202020204" pitchFamily="34" charset="0"/>
              </a:rPr>
              <a:t> </a:t>
            </a:r>
            <a:r>
              <a:rPr sz="2700" spc="-50" dirty="0">
                <a:latin typeface="Arial" panose="020B0604020202020204" pitchFamily="34" charset="0"/>
                <a:cs typeface="Arial" panose="020B0604020202020204" pitchFamily="34" charset="0"/>
              </a:rPr>
              <a:t>a </a:t>
            </a:r>
            <a:r>
              <a:rPr sz="2700" dirty="0">
                <a:latin typeface="Arial" panose="020B0604020202020204" pitchFamily="34" charset="0"/>
                <a:cs typeface="Arial" panose="020B0604020202020204" pitchFamily="34" charset="0"/>
              </a:rPr>
              <a:t>contractual/referral</a:t>
            </a:r>
            <a:r>
              <a:rPr sz="2700" spc="95" dirty="0">
                <a:latin typeface="Arial" panose="020B0604020202020204" pitchFamily="34" charset="0"/>
                <a:cs typeface="Arial" panose="020B0604020202020204" pitchFamily="34" charset="0"/>
              </a:rPr>
              <a:t> </a:t>
            </a:r>
            <a:r>
              <a:rPr sz="2700" dirty="0">
                <a:latin typeface="Arial" panose="020B0604020202020204" pitchFamily="34" charset="0"/>
                <a:cs typeface="Arial" panose="020B0604020202020204" pitchFamily="34" charset="0"/>
              </a:rPr>
              <a:t>basis.</a:t>
            </a:r>
            <a:r>
              <a:rPr sz="2700" spc="95" dirty="0">
                <a:latin typeface="Arial" panose="020B0604020202020204" pitchFamily="34" charset="0"/>
                <a:cs typeface="Arial" panose="020B0604020202020204" pitchFamily="34" charset="0"/>
              </a:rPr>
              <a:t> </a:t>
            </a:r>
            <a:r>
              <a:rPr sz="2700" dirty="0">
                <a:latin typeface="Arial" panose="020B0604020202020204" pitchFamily="34" charset="0"/>
                <a:cs typeface="Arial" panose="020B0604020202020204" pitchFamily="34" charset="0"/>
              </a:rPr>
              <a:t>These</a:t>
            </a:r>
            <a:r>
              <a:rPr sz="2700" spc="105" dirty="0">
                <a:latin typeface="Arial" panose="020B0604020202020204" pitchFamily="34" charset="0"/>
                <a:cs typeface="Arial" panose="020B0604020202020204" pitchFamily="34" charset="0"/>
              </a:rPr>
              <a:t> </a:t>
            </a:r>
            <a:r>
              <a:rPr sz="2700" spc="-10" dirty="0">
                <a:latin typeface="Arial" panose="020B0604020202020204" pitchFamily="34" charset="0"/>
                <a:cs typeface="Arial" panose="020B0604020202020204" pitchFamily="34" charset="0"/>
              </a:rPr>
              <a:t>include</a:t>
            </a:r>
            <a:r>
              <a:rPr lang="en-US" sz="2700" spc="-10" dirty="0">
                <a:latin typeface="Arial" panose="020B0604020202020204" pitchFamily="34" charset="0"/>
                <a:cs typeface="Arial" panose="020B0604020202020204" pitchFamily="34" charset="0"/>
              </a:rPr>
              <a:t> </a:t>
            </a:r>
          </a:p>
          <a:p>
            <a:pPr marL="355600" marR="5080" indent="-342900">
              <a:lnSpc>
                <a:spcPct val="101499"/>
              </a:lnSpc>
              <a:spcBef>
                <a:spcPts val="50"/>
              </a:spcBef>
              <a:buFont typeface="Arial" panose="020B0604020202020204" pitchFamily="34" charset="0"/>
              <a:buChar char="•"/>
            </a:pPr>
            <a:r>
              <a:rPr sz="2400" spc="-10" dirty="0">
                <a:latin typeface="Arial" panose="020B0604020202020204" pitchFamily="34" charset="0"/>
                <a:cs typeface="Arial" panose="020B0604020202020204" pitchFamily="34" charset="0"/>
              </a:rPr>
              <a:t>Educational</a:t>
            </a:r>
            <a:r>
              <a:rPr sz="2400" spc="-35"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Psychologist</a:t>
            </a:r>
            <a:endParaRPr lang="en-GB" sz="2400" spc="-10" dirty="0">
              <a:latin typeface="Arial" panose="020B0604020202020204" pitchFamily="34" charset="0"/>
              <a:cs typeface="Arial" panose="020B0604020202020204" pitchFamily="34" charset="0"/>
            </a:endParaRPr>
          </a:p>
          <a:p>
            <a:pPr marL="355600" marR="5080" indent="-342900">
              <a:lnSpc>
                <a:spcPct val="101499"/>
              </a:lnSpc>
              <a:spcBef>
                <a:spcPts val="50"/>
              </a:spcBef>
              <a:buFont typeface="Arial" panose="020B0604020202020204" pitchFamily="34" charset="0"/>
              <a:buChar char="•"/>
            </a:pPr>
            <a:r>
              <a:rPr lang="en-GB" sz="2400" spc="-10" dirty="0">
                <a:latin typeface="Arial" panose="020B0604020202020204" pitchFamily="34" charset="0"/>
                <a:cs typeface="Arial" panose="020B0604020202020204" pitchFamily="34" charset="0"/>
              </a:rPr>
              <a:t>Specialist Teaching Service (STS)</a:t>
            </a:r>
            <a:endParaRPr sz="2400" dirty="0">
              <a:latin typeface="Arial" panose="020B0604020202020204" pitchFamily="34" charset="0"/>
              <a:cs typeface="Arial" panose="020B0604020202020204" pitchFamily="34" charset="0"/>
            </a:endParaRPr>
          </a:p>
          <a:p>
            <a:pPr marL="344805" indent="-194945">
              <a:lnSpc>
                <a:spcPct val="100000"/>
              </a:lnSpc>
              <a:spcBef>
                <a:spcPts val="219"/>
              </a:spcBef>
              <a:buFont typeface="Arial"/>
              <a:buChar char="•"/>
              <a:tabLst>
                <a:tab pos="344805" algn="l"/>
              </a:tabLst>
            </a:pPr>
            <a:r>
              <a:rPr sz="2400" dirty="0">
                <a:latin typeface="Arial" panose="020B0604020202020204" pitchFamily="34" charset="0"/>
                <a:cs typeface="Arial" panose="020B0604020202020204" pitchFamily="34" charset="0"/>
              </a:rPr>
              <a:t>Speech</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and</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Language</a:t>
            </a:r>
            <a:r>
              <a:rPr sz="2400" spc="-50" dirty="0">
                <a:latin typeface="Arial" panose="020B0604020202020204" pitchFamily="34" charset="0"/>
                <a:cs typeface="Arial" panose="020B0604020202020204" pitchFamily="34" charset="0"/>
              </a:rPr>
              <a:t> </a:t>
            </a:r>
            <a:r>
              <a:rPr lang="en-GB" sz="2400" spc="-50" dirty="0">
                <a:latin typeface="Arial" panose="020B0604020202020204" pitchFamily="34" charset="0"/>
                <a:cs typeface="Arial" panose="020B0604020202020204" pitchFamily="34" charset="0"/>
              </a:rPr>
              <a:t>Therapy </a:t>
            </a:r>
          </a:p>
          <a:p>
            <a:pPr marL="344805" indent="-194945">
              <a:lnSpc>
                <a:spcPct val="100000"/>
              </a:lnSpc>
              <a:spcBef>
                <a:spcPts val="219"/>
              </a:spcBef>
              <a:buFont typeface="Arial"/>
              <a:buChar char="•"/>
              <a:tabLst>
                <a:tab pos="344805" algn="l"/>
              </a:tabLst>
            </a:pPr>
            <a:r>
              <a:rPr sz="2400" dirty="0">
                <a:latin typeface="Arial" panose="020B0604020202020204" pitchFamily="34" charset="0"/>
                <a:cs typeface="Arial" panose="020B0604020202020204" pitchFamily="34" charset="0"/>
              </a:rPr>
              <a:t>Occupational</a:t>
            </a:r>
            <a:r>
              <a:rPr sz="2400" spc="-80"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therapy</a:t>
            </a:r>
            <a:endParaRPr sz="2400" dirty="0">
              <a:latin typeface="Arial" panose="020B0604020202020204" pitchFamily="34" charset="0"/>
              <a:cs typeface="Arial" panose="020B0604020202020204" pitchFamily="34" charset="0"/>
            </a:endParaRPr>
          </a:p>
          <a:p>
            <a:pPr marL="344805" indent="-194945">
              <a:lnSpc>
                <a:spcPct val="100000"/>
              </a:lnSpc>
              <a:spcBef>
                <a:spcPts val="310"/>
              </a:spcBef>
              <a:buFont typeface="Arial"/>
              <a:buChar char="•"/>
              <a:tabLst>
                <a:tab pos="344805" algn="l"/>
              </a:tabLst>
            </a:pPr>
            <a:r>
              <a:rPr sz="2400" spc="-10" dirty="0">
                <a:latin typeface="Arial" panose="020B0604020202020204" pitchFamily="34" charset="0"/>
                <a:cs typeface="Arial" panose="020B0604020202020204" pitchFamily="34" charset="0"/>
              </a:rPr>
              <a:t>Physiotherapy</a:t>
            </a:r>
            <a:endParaRPr sz="2400" dirty="0">
              <a:latin typeface="Arial" panose="020B0604020202020204" pitchFamily="34" charset="0"/>
              <a:cs typeface="Arial" panose="020B0604020202020204" pitchFamily="34" charset="0"/>
            </a:endParaRPr>
          </a:p>
          <a:p>
            <a:pPr marL="344805" indent="-194945">
              <a:lnSpc>
                <a:spcPct val="100000"/>
              </a:lnSpc>
              <a:spcBef>
                <a:spcPts val="215"/>
              </a:spcBef>
              <a:buFont typeface="Arial"/>
              <a:buChar char="•"/>
              <a:tabLst>
                <a:tab pos="344805" algn="l"/>
              </a:tabLst>
            </a:pPr>
            <a:r>
              <a:rPr sz="2400" dirty="0">
                <a:latin typeface="Arial" panose="020B0604020202020204" pitchFamily="34" charset="0"/>
                <a:cs typeface="Arial" panose="020B0604020202020204" pitchFamily="34" charset="0"/>
              </a:rPr>
              <a:t>Visual</a:t>
            </a:r>
            <a:r>
              <a:rPr sz="2400" spc="-55" dirty="0">
                <a:latin typeface="Arial" panose="020B0604020202020204" pitchFamily="34" charset="0"/>
                <a:cs typeface="Arial" panose="020B0604020202020204" pitchFamily="34" charset="0"/>
              </a:rPr>
              <a:t> </a:t>
            </a:r>
            <a:r>
              <a:rPr lang="en-GB" sz="2400" dirty="0">
                <a:latin typeface="Arial" panose="020B0604020202020204" pitchFamily="34" charset="0"/>
                <a:cs typeface="Arial" panose="020B0604020202020204" pitchFamily="34" charset="0"/>
              </a:rPr>
              <a:t>Support Service</a:t>
            </a:r>
          </a:p>
          <a:p>
            <a:pPr marL="344805" indent="-194945">
              <a:lnSpc>
                <a:spcPct val="100000"/>
              </a:lnSpc>
              <a:spcBef>
                <a:spcPts val="215"/>
              </a:spcBef>
              <a:buFont typeface="Arial"/>
              <a:buChar char="•"/>
              <a:tabLst>
                <a:tab pos="344805" algn="l"/>
              </a:tabLst>
            </a:pPr>
            <a:r>
              <a:rPr lang="en-GB" sz="2400" dirty="0">
                <a:latin typeface="Arial" panose="020B0604020202020204" pitchFamily="34" charset="0"/>
                <a:cs typeface="Arial" panose="020B0604020202020204" pitchFamily="34" charset="0"/>
              </a:rPr>
              <a:t>RISE (Previously CAMHS)</a:t>
            </a:r>
          </a:p>
          <a:p>
            <a:pPr marL="344805" indent="-194945">
              <a:lnSpc>
                <a:spcPct val="100000"/>
              </a:lnSpc>
              <a:spcBef>
                <a:spcPts val="215"/>
              </a:spcBef>
              <a:buFont typeface="Arial"/>
              <a:buChar char="•"/>
              <a:tabLst>
                <a:tab pos="344805" algn="l"/>
              </a:tabLst>
            </a:pPr>
            <a:r>
              <a:rPr lang="en-GB" sz="2400" dirty="0">
                <a:latin typeface="Arial" panose="020B0604020202020204" pitchFamily="34" charset="0"/>
                <a:cs typeface="Arial" panose="020B0604020202020204" pitchFamily="34" charset="0"/>
              </a:rPr>
              <a:t>Connect for Health (School nursing service)</a:t>
            </a:r>
          </a:p>
          <a:p>
            <a:pPr marL="344805" indent="-194945">
              <a:lnSpc>
                <a:spcPct val="100000"/>
              </a:lnSpc>
              <a:spcBef>
                <a:spcPts val="215"/>
              </a:spcBef>
              <a:buFont typeface="Arial"/>
              <a:buChar char="•"/>
              <a:tabLst>
                <a:tab pos="344805" algn="l"/>
              </a:tabLst>
            </a:pPr>
            <a:r>
              <a:rPr lang="en-GB" sz="2400" dirty="0">
                <a:latin typeface="Arial" panose="020B0604020202020204" pitchFamily="34" charset="0"/>
                <a:cs typeface="Arial" panose="020B0604020202020204" pitchFamily="34" charset="0"/>
              </a:rPr>
              <a:t>CCASS (Children’s Community Autism Support Service).</a:t>
            </a:r>
          </a:p>
          <a:p>
            <a:pPr marL="344805" indent="-194945">
              <a:lnSpc>
                <a:spcPct val="100000"/>
              </a:lnSpc>
              <a:spcBef>
                <a:spcPts val="215"/>
              </a:spcBef>
              <a:buFont typeface="Arial"/>
              <a:buChar char="•"/>
              <a:tabLst>
                <a:tab pos="344805" algn="l"/>
              </a:tabLst>
            </a:pPr>
            <a:r>
              <a:rPr lang="en-GB" sz="2400" dirty="0">
                <a:latin typeface="Arial" panose="020B0604020202020204" pitchFamily="34" charset="0"/>
                <a:cs typeface="Arial" panose="020B0604020202020204" pitchFamily="34" charset="0"/>
              </a:rPr>
              <a:t>Neurodevelopment Service </a:t>
            </a:r>
          </a:p>
          <a:p>
            <a:pPr marL="344805" indent="-194945">
              <a:lnSpc>
                <a:spcPct val="100000"/>
              </a:lnSpc>
              <a:spcBef>
                <a:spcPts val="215"/>
              </a:spcBef>
              <a:buFont typeface="Arial"/>
              <a:buChar char="•"/>
              <a:tabLst>
                <a:tab pos="344805" algn="l"/>
              </a:tabLst>
            </a:pPr>
            <a:endParaRPr lang="en-GB" sz="2400" dirty="0">
              <a:highlight>
                <a:srgbClr val="FFFF00"/>
              </a:highlight>
              <a:latin typeface="Arial" panose="020B0604020202020204" pitchFamily="34" charset="0"/>
              <a:cs typeface="Arial" panose="020B0604020202020204" pitchFamily="34" charset="0"/>
            </a:endParaRPr>
          </a:p>
          <a:p>
            <a:pPr marL="344805" indent="-194945">
              <a:lnSpc>
                <a:spcPct val="100000"/>
              </a:lnSpc>
              <a:spcBef>
                <a:spcPts val="215"/>
              </a:spcBef>
              <a:buFont typeface="Arial"/>
              <a:buChar char="•"/>
              <a:tabLst>
                <a:tab pos="344805" algn="l"/>
              </a:tabLst>
            </a:pPr>
            <a:endParaRPr sz="2400" dirty="0">
              <a:highlight>
                <a:srgbClr val="FFFF00"/>
              </a:highlight>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B694158A-D917-53A6-11A2-40D28FBD3689}"/>
              </a:ext>
            </a:extLst>
          </p:cNvPr>
          <p:cNvPicPr>
            <a:picLocks noChangeAspect="1"/>
          </p:cNvPicPr>
          <p:nvPr/>
        </p:nvPicPr>
        <p:blipFill>
          <a:blip r:embed="rId2"/>
          <a:stretch>
            <a:fillRect/>
          </a:stretch>
        </p:blipFill>
        <p:spPr>
          <a:xfrm>
            <a:off x="8699500" y="380105"/>
            <a:ext cx="1743607" cy="1713124"/>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17500" y="467766"/>
            <a:ext cx="8869680" cy="1125855"/>
          </a:xfrm>
          <a:prstGeom prst="rect">
            <a:avLst/>
          </a:prstGeom>
        </p:spPr>
        <p:txBody>
          <a:bodyPr vert="horz" wrap="square" lIns="0" tIns="78740" rIns="0" bIns="0" rtlCol="0">
            <a:spAutoFit/>
          </a:bodyPr>
          <a:lstStyle/>
          <a:p>
            <a:pPr marL="12700" marR="5080">
              <a:lnSpc>
                <a:spcPts val="4100"/>
              </a:lnSpc>
              <a:spcBef>
                <a:spcPts val="620"/>
              </a:spcBef>
            </a:pPr>
            <a:r>
              <a:rPr sz="3600" dirty="0">
                <a:latin typeface="Arial" panose="020B0604020202020204" pitchFamily="34" charset="0"/>
                <a:cs typeface="Arial" panose="020B0604020202020204" pitchFamily="34" charset="0"/>
              </a:rPr>
              <a:t>How</a:t>
            </a:r>
            <a:r>
              <a:rPr sz="3600" spc="-95"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will</a:t>
            </a:r>
            <a:r>
              <a:rPr sz="3600" spc="-85"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you</a:t>
            </a:r>
            <a:r>
              <a:rPr sz="3600" spc="-85"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support</a:t>
            </a:r>
            <a:r>
              <a:rPr sz="3600" spc="-85"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my</a:t>
            </a:r>
            <a:r>
              <a:rPr sz="3600" spc="-80"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child</a:t>
            </a:r>
            <a:r>
              <a:rPr sz="3600" spc="-85"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when</a:t>
            </a:r>
            <a:r>
              <a:rPr sz="3600" spc="-85" dirty="0">
                <a:latin typeface="Arial" panose="020B0604020202020204" pitchFamily="34" charset="0"/>
                <a:cs typeface="Arial" panose="020B0604020202020204" pitchFamily="34" charset="0"/>
              </a:rPr>
              <a:t> </a:t>
            </a:r>
            <a:r>
              <a:rPr sz="3600" spc="-20" dirty="0">
                <a:latin typeface="Arial" panose="020B0604020202020204" pitchFamily="34" charset="0"/>
                <a:cs typeface="Arial" panose="020B0604020202020204" pitchFamily="34" charset="0"/>
              </a:rPr>
              <a:t>they </a:t>
            </a:r>
            <a:r>
              <a:rPr sz="3600" dirty="0">
                <a:latin typeface="Arial" panose="020B0604020202020204" pitchFamily="34" charset="0"/>
                <a:cs typeface="Arial" panose="020B0604020202020204" pitchFamily="34" charset="0"/>
              </a:rPr>
              <a:t>move</a:t>
            </a:r>
            <a:r>
              <a:rPr sz="3600" spc="-85"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to</a:t>
            </a:r>
            <a:r>
              <a:rPr sz="3600" spc="-85"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another</a:t>
            </a:r>
            <a:r>
              <a:rPr sz="3600" spc="-80" dirty="0">
                <a:latin typeface="Arial" panose="020B0604020202020204" pitchFamily="34" charset="0"/>
                <a:cs typeface="Arial" panose="020B0604020202020204" pitchFamily="34" charset="0"/>
              </a:rPr>
              <a:t> </a:t>
            </a:r>
            <a:r>
              <a:rPr lang="en-US" sz="3600" spc="-80" dirty="0">
                <a:latin typeface="Arial" panose="020B0604020202020204" pitchFamily="34" charset="0"/>
                <a:cs typeface="Arial" panose="020B0604020202020204" pitchFamily="34" charset="0"/>
              </a:rPr>
              <a:t>year group </a:t>
            </a:r>
            <a:r>
              <a:rPr sz="3600" spc="-50" dirty="0">
                <a:latin typeface="Arial" panose="020B0604020202020204" pitchFamily="34" charset="0"/>
                <a:cs typeface="Arial" panose="020B0604020202020204" pitchFamily="34" charset="0"/>
              </a:rPr>
              <a:t>?</a:t>
            </a:r>
            <a:endParaRPr sz="3600" dirty="0">
              <a:latin typeface="Arial" panose="020B0604020202020204" pitchFamily="34" charset="0"/>
              <a:cs typeface="Arial" panose="020B0604020202020204" pitchFamily="34" charset="0"/>
            </a:endParaRPr>
          </a:p>
        </p:txBody>
      </p:sp>
      <p:sp>
        <p:nvSpPr>
          <p:cNvPr id="3" name="object 3"/>
          <p:cNvSpPr txBox="1"/>
          <p:nvPr/>
        </p:nvSpPr>
        <p:spPr>
          <a:xfrm>
            <a:off x="887809" y="2370367"/>
            <a:ext cx="8799830" cy="3362960"/>
          </a:xfrm>
          <a:prstGeom prst="rect">
            <a:avLst/>
          </a:prstGeom>
        </p:spPr>
        <p:txBody>
          <a:bodyPr vert="horz" wrap="square" lIns="0" tIns="53975" rIns="0" bIns="0" rtlCol="0">
            <a:spAutoFit/>
          </a:bodyPr>
          <a:lstStyle/>
          <a:p>
            <a:pPr marL="207010" marR="188595" indent="-194945">
              <a:lnSpc>
                <a:spcPts val="2590"/>
              </a:lnSpc>
              <a:spcBef>
                <a:spcPts val="425"/>
              </a:spcBef>
              <a:buFont typeface="Arial"/>
              <a:buChar char="•"/>
              <a:tabLst>
                <a:tab pos="208915" algn="l"/>
              </a:tabLst>
            </a:pPr>
            <a:r>
              <a:rPr sz="2400" dirty="0">
                <a:latin typeface="Arial" panose="020B0604020202020204" pitchFamily="34" charset="0"/>
                <a:cs typeface="Arial" panose="020B0604020202020204" pitchFamily="34" charset="0"/>
              </a:rPr>
              <a:t>Pupils</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visit</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their</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new</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teacher</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during</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transition</a:t>
            </a:r>
            <a:r>
              <a:rPr sz="2400" spc="-25" dirty="0">
                <a:latin typeface="Arial" panose="020B0604020202020204" pitchFamily="34" charset="0"/>
                <a:cs typeface="Arial" panose="020B0604020202020204" pitchFamily="34" charset="0"/>
              </a:rPr>
              <a:t> </a:t>
            </a:r>
            <a:r>
              <a:rPr sz="2400" spc="-50" dirty="0">
                <a:latin typeface="Arial" panose="020B0604020202020204" pitchFamily="34" charset="0"/>
                <a:cs typeface="Arial" panose="020B0604020202020204" pitchFamily="34" charset="0"/>
              </a:rPr>
              <a:t>day,</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which</a:t>
            </a:r>
            <a:r>
              <a:rPr sz="2400" spc="-2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is</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a:t>
            </a:r>
            <a:r>
              <a:rPr sz="2400" spc="-30"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whole </a:t>
            </a:r>
            <a:r>
              <a:rPr sz="2400" dirty="0">
                <a:latin typeface="Arial" panose="020B0604020202020204" pitchFamily="34" charset="0"/>
                <a:cs typeface="Arial" panose="020B0604020202020204" pitchFamily="34" charset="0"/>
              </a:rPr>
              <a:t>school</a:t>
            </a:r>
            <a:r>
              <a:rPr sz="2400" spc="10"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event.</a:t>
            </a:r>
            <a:endParaRPr sz="2400" dirty="0">
              <a:latin typeface="Arial" panose="020B0604020202020204" pitchFamily="34" charset="0"/>
              <a:cs typeface="Arial" panose="020B0604020202020204" pitchFamily="34" charset="0"/>
            </a:endParaRPr>
          </a:p>
          <a:p>
            <a:pPr marL="207010" marR="5080" indent="-194945">
              <a:lnSpc>
                <a:spcPts val="2590"/>
              </a:lnSpc>
              <a:spcBef>
                <a:spcPts val="819"/>
              </a:spcBef>
              <a:buFont typeface="Arial"/>
              <a:buChar char="•"/>
              <a:tabLst>
                <a:tab pos="208915" algn="l"/>
              </a:tabLst>
            </a:pPr>
            <a:r>
              <a:rPr sz="2400" dirty="0">
                <a:latin typeface="Arial" panose="020B0604020202020204" pitchFamily="34" charset="0"/>
                <a:cs typeface="Arial" panose="020B0604020202020204" pitchFamily="34" charset="0"/>
              </a:rPr>
              <a:t>For</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those</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pupils</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who</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need</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it,</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enhanced</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provision</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happens</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where</a:t>
            </a:r>
            <a:r>
              <a:rPr sz="2400" spc="-45" dirty="0">
                <a:latin typeface="Arial" panose="020B0604020202020204" pitchFamily="34" charset="0"/>
                <a:cs typeface="Arial" panose="020B0604020202020204" pitchFamily="34" charset="0"/>
              </a:rPr>
              <a:t> </a:t>
            </a:r>
            <a:r>
              <a:rPr sz="2400" spc="-25" dirty="0">
                <a:latin typeface="Arial" panose="020B0604020202020204" pitchFamily="34" charset="0"/>
                <a:cs typeface="Arial" panose="020B0604020202020204" pitchFamily="34" charset="0"/>
              </a:rPr>
              <a:t>the </a:t>
            </a:r>
            <a:r>
              <a:rPr sz="2400" dirty="0">
                <a:latin typeface="Arial" panose="020B0604020202020204" pitchFamily="34" charset="0"/>
                <a:cs typeface="Arial" panose="020B0604020202020204" pitchFamily="34" charset="0"/>
              </a:rPr>
              <a:t>child</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visits</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their</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new</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classroom</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and</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teacher</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regularly</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in</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the</a:t>
            </a:r>
            <a:r>
              <a:rPr sz="2400" spc="-40"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second </a:t>
            </a:r>
            <a:r>
              <a:rPr sz="2400" dirty="0">
                <a:latin typeface="Arial" panose="020B0604020202020204" pitchFamily="34" charset="0"/>
                <a:cs typeface="Arial" panose="020B0604020202020204" pitchFamily="34" charset="0"/>
              </a:rPr>
              <a:t>part</a:t>
            </a:r>
            <a:r>
              <a:rPr sz="2400" spc="-1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of</a:t>
            </a:r>
            <a:r>
              <a:rPr sz="2400" spc="-1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the</a:t>
            </a:r>
            <a:r>
              <a:rPr sz="2400" spc="-1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summer</a:t>
            </a:r>
            <a:r>
              <a:rPr sz="2400" spc="-10" dirty="0">
                <a:latin typeface="Arial" panose="020B0604020202020204" pitchFamily="34" charset="0"/>
                <a:cs typeface="Arial" panose="020B0604020202020204" pitchFamily="34" charset="0"/>
              </a:rPr>
              <a:t> </a:t>
            </a:r>
            <a:r>
              <a:rPr sz="2400" spc="-20" dirty="0">
                <a:latin typeface="Arial" panose="020B0604020202020204" pitchFamily="34" charset="0"/>
                <a:cs typeface="Arial" panose="020B0604020202020204" pitchFamily="34" charset="0"/>
              </a:rPr>
              <a:t>term.</a:t>
            </a:r>
            <a:endParaRPr sz="2400" dirty="0">
              <a:latin typeface="Arial" panose="020B0604020202020204" pitchFamily="34" charset="0"/>
              <a:cs typeface="Arial" panose="020B0604020202020204" pitchFamily="34" charset="0"/>
            </a:endParaRPr>
          </a:p>
          <a:p>
            <a:pPr marL="207010" marR="904875" indent="-194945">
              <a:lnSpc>
                <a:spcPts val="2590"/>
              </a:lnSpc>
              <a:spcBef>
                <a:spcPts val="919"/>
              </a:spcBef>
              <a:buFont typeface="Arial"/>
              <a:buChar char="•"/>
              <a:tabLst>
                <a:tab pos="208915" algn="l"/>
              </a:tabLst>
            </a:pPr>
            <a:r>
              <a:rPr sz="2400" spc="-20" dirty="0">
                <a:latin typeface="Arial" panose="020B0604020202020204" pitchFamily="34" charset="0"/>
                <a:cs typeface="Arial" panose="020B0604020202020204" pitchFamily="34" charset="0"/>
              </a:rPr>
              <a:t>Transition</a:t>
            </a:r>
            <a:r>
              <a:rPr sz="2400" spc="-6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booklets</a:t>
            </a:r>
            <a:r>
              <a:rPr sz="2400" spc="-6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are</a:t>
            </a:r>
            <a:r>
              <a:rPr sz="2400" spc="-7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produced</a:t>
            </a:r>
            <a:r>
              <a:rPr sz="2400" spc="-6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for</a:t>
            </a:r>
            <a:r>
              <a:rPr sz="2400" spc="-6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children</a:t>
            </a:r>
            <a:r>
              <a:rPr sz="2400" spc="-6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to</a:t>
            </a:r>
            <a:r>
              <a:rPr sz="2400" spc="-6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have</a:t>
            </a:r>
            <a:r>
              <a:rPr sz="2400" spc="-7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over</a:t>
            </a:r>
            <a:r>
              <a:rPr sz="2400" spc="-65" dirty="0">
                <a:latin typeface="Arial" panose="020B0604020202020204" pitchFamily="34" charset="0"/>
                <a:cs typeface="Arial" panose="020B0604020202020204" pitchFamily="34" charset="0"/>
              </a:rPr>
              <a:t> </a:t>
            </a:r>
            <a:r>
              <a:rPr sz="2400" spc="-25" dirty="0">
                <a:latin typeface="Arial" panose="020B0604020202020204" pitchFamily="34" charset="0"/>
                <a:cs typeface="Arial" panose="020B0604020202020204" pitchFamily="34" charset="0"/>
              </a:rPr>
              <a:t>the </a:t>
            </a:r>
            <a:r>
              <a:rPr sz="2400" dirty="0">
                <a:latin typeface="Arial" panose="020B0604020202020204" pitchFamily="34" charset="0"/>
                <a:cs typeface="Arial" panose="020B0604020202020204" pitchFamily="34" charset="0"/>
              </a:rPr>
              <a:t>summer</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holiday</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for</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use</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at</a:t>
            </a:r>
            <a:r>
              <a:rPr sz="2400" spc="-40"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home.</a:t>
            </a:r>
            <a:endParaRPr sz="2400" dirty="0">
              <a:latin typeface="Arial" panose="020B0604020202020204" pitchFamily="34" charset="0"/>
              <a:cs typeface="Arial" panose="020B0604020202020204" pitchFamily="34" charset="0"/>
            </a:endParaRPr>
          </a:p>
          <a:p>
            <a:pPr marL="207010" marR="241300" indent="-194945">
              <a:lnSpc>
                <a:spcPts val="2620"/>
              </a:lnSpc>
              <a:spcBef>
                <a:spcPts val="890"/>
              </a:spcBef>
              <a:buFont typeface="Arial"/>
              <a:buChar char="•"/>
              <a:tabLst>
                <a:tab pos="208915" algn="l"/>
              </a:tabLst>
            </a:pPr>
            <a:r>
              <a:rPr sz="2400" dirty="0">
                <a:latin typeface="Arial" panose="020B0604020202020204" pitchFamily="34" charset="0"/>
                <a:cs typeface="Arial" panose="020B0604020202020204" pitchFamily="34" charset="0"/>
              </a:rPr>
              <a:t>Staff</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meet</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to</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share</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what</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works</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with</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your</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child</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and</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to</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support</a:t>
            </a:r>
            <a:r>
              <a:rPr sz="2400" spc="-40"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class handover.</a:t>
            </a:r>
            <a:endParaRPr sz="24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45BED9FF-C9D0-3469-5301-486DD1FFEB15}"/>
              </a:ext>
            </a:extLst>
          </p:cNvPr>
          <p:cNvPicPr>
            <a:picLocks noChangeAspect="1"/>
          </p:cNvPicPr>
          <p:nvPr/>
        </p:nvPicPr>
        <p:blipFill>
          <a:blip r:embed="rId2"/>
          <a:stretch>
            <a:fillRect/>
          </a:stretch>
        </p:blipFill>
        <p:spPr>
          <a:xfrm>
            <a:off x="8815835" y="229605"/>
            <a:ext cx="1743607" cy="1713124"/>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17500" y="133030"/>
            <a:ext cx="8458200" cy="1385507"/>
          </a:xfrm>
          <a:prstGeom prst="rect">
            <a:avLst/>
          </a:prstGeom>
        </p:spPr>
        <p:txBody>
          <a:bodyPr vert="horz" wrap="square" lIns="0" tIns="274828" rIns="0" bIns="0" rtlCol="0">
            <a:spAutoFit/>
          </a:bodyPr>
          <a:lstStyle/>
          <a:p>
            <a:pPr marL="12700">
              <a:lnSpc>
                <a:spcPct val="100000"/>
              </a:lnSpc>
              <a:spcBef>
                <a:spcPts val="100"/>
              </a:spcBef>
            </a:pPr>
            <a:r>
              <a:rPr sz="3600" dirty="0">
                <a:latin typeface="Arial" panose="020B0604020202020204" pitchFamily="34" charset="0"/>
                <a:cs typeface="Arial" panose="020B0604020202020204" pitchFamily="34" charset="0"/>
              </a:rPr>
              <a:t>How</a:t>
            </a:r>
            <a:r>
              <a:rPr sz="3600" spc="-110"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will</a:t>
            </a:r>
            <a:r>
              <a:rPr sz="3600" spc="-95"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teaching</a:t>
            </a:r>
            <a:r>
              <a:rPr sz="3600" spc="-90"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be</a:t>
            </a:r>
            <a:r>
              <a:rPr sz="3600" spc="-95"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adapted</a:t>
            </a:r>
            <a:r>
              <a:rPr sz="3600" spc="-100"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for</a:t>
            </a:r>
            <a:r>
              <a:rPr sz="3600" spc="-95"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my</a:t>
            </a:r>
            <a:r>
              <a:rPr sz="3600" spc="-90" dirty="0">
                <a:latin typeface="Arial" panose="020B0604020202020204" pitchFamily="34" charset="0"/>
                <a:cs typeface="Arial" panose="020B0604020202020204" pitchFamily="34" charset="0"/>
              </a:rPr>
              <a:t> </a:t>
            </a:r>
            <a:r>
              <a:rPr sz="3600" spc="-10" dirty="0">
                <a:latin typeface="Arial" panose="020B0604020202020204" pitchFamily="34" charset="0"/>
                <a:cs typeface="Arial" panose="020B0604020202020204" pitchFamily="34" charset="0"/>
              </a:rPr>
              <a:t>child?</a:t>
            </a:r>
            <a:endParaRPr sz="3600" dirty="0">
              <a:latin typeface="Arial" panose="020B0604020202020204" pitchFamily="34" charset="0"/>
              <a:cs typeface="Arial" panose="020B0604020202020204" pitchFamily="34" charset="0"/>
            </a:endParaRPr>
          </a:p>
        </p:txBody>
      </p:sp>
      <p:sp>
        <p:nvSpPr>
          <p:cNvPr id="3" name="object 3"/>
          <p:cNvSpPr txBox="1"/>
          <p:nvPr/>
        </p:nvSpPr>
        <p:spPr>
          <a:xfrm>
            <a:off x="469900" y="2370367"/>
            <a:ext cx="9097089" cy="3835024"/>
          </a:xfrm>
          <a:prstGeom prst="rect">
            <a:avLst/>
          </a:prstGeom>
        </p:spPr>
        <p:txBody>
          <a:bodyPr vert="horz" wrap="square" lIns="0" tIns="53975" rIns="0" bIns="0" rtlCol="0">
            <a:spAutoFit/>
          </a:bodyPr>
          <a:lstStyle/>
          <a:p>
            <a:pPr marL="207010" marR="5080" indent="-194945">
              <a:lnSpc>
                <a:spcPts val="2590"/>
              </a:lnSpc>
              <a:spcBef>
                <a:spcPts val="425"/>
              </a:spcBef>
              <a:buFont typeface="Arial"/>
              <a:buChar char="•"/>
              <a:tabLst>
                <a:tab pos="208915" algn="l"/>
              </a:tabLst>
            </a:pPr>
            <a:r>
              <a:rPr sz="2400" dirty="0">
                <a:latin typeface="Arial" panose="020B0604020202020204" pitchFamily="34" charset="0"/>
                <a:cs typeface="Arial" panose="020B0604020202020204" pitchFamily="34" charset="0"/>
              </a:rPr>
              <a:t>Through</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Quality</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First</a:t>
            </a:r>
            <a:r>
              <a:rPr sz="2400" spc="-45" dirty="0">
                <a:latin typeface="Arial" panose="020B0604020202020204" pitchFamily="34" charset="0"/>
                <a:cs typeface="Arial" panose="020B0604020202020204" pitchFamily="34" charset="0"/>
              </a:rPr>
              <a:t> </a:t>
            </a:r>
            <a:r>
              <a:rPr sz="2400" spc="-20" dirty="0">
                <a:latin typeface="Arial" panose="020B0604020202020204" pitchFamily="34" charset="0"/>
                <a:cs typeface="Arial" panose="020B0604020202020204" pitchFamily="34" charset="0"/>
              </a:rPr>
              <a:t>Teaching,</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we</a:t>
            </a:r>
            <a:r>
              <a:rPr sz="2400" spc="-5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ensure</a:t>
            </a:r>
            <a:r>
              <a:rPr sz="2400" spc="-5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that</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the</a:t>
            </a:r>
            <a:r>
              <a:rPr sz="2400" spc="-5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needs</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of</a:t>
            </a:r>
            <a:r>
              <a:rPr sz="2400" spc="-50"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children </a:t>
            </a:r>
            <a:r>
              <a:rPr sz="2400" dirty="0">
                <a:latin typeface="Arial" panose="020B0604020202020204" pitchFamily="34" charset="0"/>
                <a:cs typeface="Arial" panose="020B0604020202020204" pitchFamily="34" charset="0"/>
              </a:rPr>
              <a:t>with</a:t>
            </a:r>
            <a:r>
              <a:rPr sz="2400" spc="-2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SEND</a:t>
            </a:r>
            <a:r>
              <a:rPr sz="2400" spc="-2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are</a:t>
            </a:r>
            <a:r>
              <a:rPr sz="2400" spc="-30" dirty="0">
                <a:latin typeface="Arial" panose="020B0604020202020204" pitchFamily="34" charset="0"/>
                <a:cs typeface="Arial" panose="020B0604020202020204" pitchFamily="34" charset="0"/>
              </a:rPr>
              <a:t> </a:t>
            </a:r>
            <a:r>
              <a:rPr sz="2400" spc="-20" dirty="0">
                <a:latin typeface="Arial" panose="020B0604020202020204" pitchFamily="34" charset="0"/>
                <a:cs typeface="Arial" panose="020B0604020202020204" pitchFamily="34" charset="0"/>
              </a:rPr>
              <a:t>met.</a:t>
            </a:r>
            <a:endParaRPr sz="2400" dirty="0">
              <a:latin typeface="Arial" panose="020B0604020202020204" pitchFamily="34" charset="0"/>
              <a:cs typeface="Arial" panose="020B0604020202020204" pitchFamily="34" charset="0"/>
            </a:endParaRPr>
          </a:p>
          <a:p>
            <a:pPr marL="207010" marR="215265" indent="-194945">
              <a:lnSpc>
                <a:spcPts val="2590"/>
              </a:lnSpc>
              <a:spcBef>
                <a:spcPts val="819"/>
              </a:spcBef>
              <a:buFont typeface="Arial"/>
              <a:buChar char="•"/>
              <a:tabLst>
                <a:tab pos="208915" algn="l"/>
              </a:tabLst>
            </a:pPr>
            <a:r>
              <a:rPr sz="2400" dirty="0">
                <a:latin typeface="Arial" panose="020B0604020202020204" pitchFamily="34" charset="0"/>
                <a:cs typeface="Arial" panose="020B0604020202020204" pitchFamily="34" charset="0"/>
              </a:rPr>
              <a:t>We</a:t>
            </a:r>
            <a:r>
              <a:rPr sz="2400" spc="-65" dirty="0">
                <a:latin typeface="Arial" panose="020B0604020202020204" pitchFamily="34" charset="0"/>
                <a:cs typeface="Arial" panose="020B0604020202020204" pitchFamily="34" charset="0"/>
              </a:rPr>
              <a:t> </a:t>
            </a:r>
            <a:r>
              <a:rPr lang="en-US" sz="2400" spc="-65" dirty="0">
                <a:latin typeface="Arial" panose="020B0604020202020204" pitchFamily="34" charset="0"/>
                <a:cs typeface="Arial" panose="020B0604020202020204" pitchFamily="34" charset="0"/>
              </a:rPr>
              <a:t>provide a graduated response to meeting children’s needs</a:t>
            </a:r>
            <a:endParaRPr sz="2400" dirty="0">
              <a:latin typeface="Arial" panose="020B0604020202020204" pitchFamily="34" charset="0"/>
              <a:cs typeface="Arial" panose="020B0604020202020204" pitchFamily="34" charset="0"/>
            </a:endParaRPr>
          </a:p>
          <a:p>
            <a:pPr marL="207645" indent="-194945">
              <a:lnSpc>
                <a:spcPct val="100000"/>
              </a:lnSpc>
              <a:spcBef>
                <a:spcPts val="590"/>
              </a:spcBef>
              <a:buFont typeface="Arial"/>
              <a:buChar char="•"/>
              <a:tabLst>
                <a:tab pos="207645" algn="l"/>
              </a:tabLst>
            </a:pPr>
            <a:r>
              <a:rPr sz="2400" dirty="0">
                <a:latin typeface="Arial" panose="020B0604020202020204" pitchFamily="34" charset="0"/>
                <a:cs typeface="Arial" panose="020B0604020202020204" pitchFamily="34" charset="0"/>
              </a:rPr>
              <a:t>Any</a:t>
            </a:r>
            <a:r>
              <a:rPr sz="2400" spc="-60"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interventions</a:t>
            </a:r>
            <a:r>
              <a:rPr sz="2400" spc="-6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your</a:t>
            </a:r>
            <a:r>
              <a:rPr sz="2400" spc="-5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child</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receives</a:t>
            </a:r>
            <a:r>
              <a:rPr sz="2400" spc="-5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will</a:t>
            </a:r>
            <a:r>
              <a:rPr sz="2400" spc="-6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be</a:t>
            </a:r>
            <a:r>
              <a:rPr sz="2400" spc="-60"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evaluated</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for</a:t>
            </a:r>
            <a:r>
              <a:rPr sz="2400" spc="-55"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impact.</a:t>
            </a:r>
            <a:endParaRPr sz="2400" dirty="0">
              <a:latin typeface="Arial" panose="020B0604020202020204" pitchFamily="34" charset="0"/>
              <a:cs typeface="Arial" panose="020B0604020202020204" pitchFamily="34" charset="0"/>
            </a:endParaRPr>
          </a:p>
          <a:p>
            <a:pPr marL="207010" marR="40005" indent="-194945">
              <a:lnSpc>
                <a:spcPts val="2620"/>
              </a:lnSpc>
              <a:spcBef>
                <a:spcPts val="905"/>
              </a:spcBef>
              <a:buFont typeface="Arial"/>
              <a:buChar char="•"/>
              <a:tabLst>
                <a:tab pos="208915" algn="l"/>
              </a:tabLst>
            </a:pPr>
            <a:r>
              <a:rPr sz="2400" dirty="0">
                <a:latin typeface="Arial" panose="020B0604020202020204" pitchFamily="34" charset="0"/>
                <a:cs typeface="Arial" panose="020B0604020202020204" pitchFamily="34" charset="0"/>
              </a:rPr>
              <a:t>A</a:t>
            </a:r>
            <a:r>
              <a:rPr sz="2400" spc="-40"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whole-</a:t>
            </a:r>
            <a:r>
              <a:rPr sz="2400" dirty="0">
                <a:latin typeface="Arial" panose="020B0604020202020204" pitchFamily="34" charset="0"/>
                <a:cs typeface="Arial" panose="020B0604020202020204" pitchFamily="34" charset="0"/>
              </a:rPr>
              <a:t>school</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provision</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map</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ensures</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that</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resources</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and</a:t>
            </a:r>
            <a:r>
              <a:rPr sz="2400" spc="-35"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strategies </a:t>
            </a:r>
            <a:r>
              <a:rPr sz="2400" dirty="0">
                <a:latin typeface="Arial" panose="020B0604020202020204" pitchFamily="34" charset="0"/>
                <a:cs typeface="Arial" panose="020B0604020202020204" pitchFamily="34" charset="0"/>
              </a:rPr>
              <a:t>are</a:t>
            </a:r>
            <a:r>
              <a:rPr sz="2400" spc="-50"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targeted</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well</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to</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meet</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pupils’</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needs</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to</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maximise</a:t>
            </a:r>
            <a:r>
              <a:rPr sz="2400" spc="-50"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progress.</a:t>
            </a:r>
            <a:endParaRPr lang="en-US" sz="2400" spc="-10" dirty="0">
              <a:latin typeface="Arial" panose="020B0604020202020204" pitchFamily="34" charset="0"/>
              <a:cs typeface="Arial" panose="020B0604020202020204" pitchFamily="34" charset="0"/>
            </a:endParaRPr>
          </a:p>
          <a:p>
            <a:pPr marL="207010" marR="40005" indent="-194945">
              <a:lnSpc>
                <a:spcPts val="2620"/>
              </a:lnSpc>
              <a:spcBef>
                <a:spcPts val="905"/>
              </a:spcBef>
              <a:buFont typeface="Arial"/>
              <a:buChar char="•"/>
              <a:tabLst>
                <a:tab pos="208915" algn="l"/>
              </a:tabLst>
            </a:pPr>
            <a:r>
              <a:rPr lang="en-GB" sz="2400" spc="-10" dirty="0">
                <a:latin typeface="Arial" panose="020B0604020202020204" pitchFamily="34" charset="0"/>
                <a:cs typeface="Arial" panose="020B0604020202020204" pitchFamily="34" charset="0"/>
              </a:rPr>
              <a:t>As part of children’s IEP</a:t>
            </a:r>
            <a:r>
              <a:rPr lang="en-GB" sz="2400" spc="-10" dirty="0">
                <a:solidFill>
                  <a:schemeClr val="tx1"/>
                </a:solidFill>
                <a:latin typeface="Arial" panose="020B0604020202020204" pitchFamily="34" charset="0"/>
                <a:cs typeface="Arial" panose="020B0604020202020204" pitchFamily="34" charset="0"/>
              </a:rPr>
              <a:t> (Individual Education Plan),children are set learning targets and these are reviewed.  These targets are shared with parents at termly reviews.</a:t>
            </a:r>
            <a:endParaRPr sz="2400" dirty="0">
              <a:solidFill>
                <a:schemeClr val="tx1"/>
              </a:solidFill>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6898FC01-623C-4336-D375-7659628BA8E4}"/>
              </a:ext>
            </a:extLst>
          </p:cNvPr>
          <p:cNvPicPr>
            <a:picLocks noChangeAspect="1"/>
          </p:cNvPicPr>
          <p:nvPr/>
        </p:nvPicPr>
        <p:blipFill>
          <a:blip r:embed="rId2"/>
          <a:stretch>
            <a:fillRect/>
          </a:stretch>
        </p:blipFill>
        <p:spPr>
          <a:xfrm>
            <a:off x="8885685" y="0"/>
            <a:ext cx="1743607" cy="1713124"/>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69900" y="428942"/>
            <a:ext cx="7924800" cy="862287"/>
          </a:xfrm>
          <a:prstGeom prst="rect">
            <a:avLst/>
          </a:prstGeom>
        </p:spPr>
        <p:txBody>
          <a:bodyPr vert="horz" wrap="square" lIns="0" tIns="274828" rIns="0" bIns="0" rtlCol="0">
            <a:spAutoFit/>
          </a:bodyPr>
          <a:lstStyle/>
          <a:p>
            <a:pPr marL="12700">
              <a:lnSpc>
                <a:spcPct val="100000"/>
              </a:lnSpc>
              <a:spcBef>
                <a:spcPts val="100"/>
              </a:spcBef>
            </a:pPr>
            <a:r>
              <a:rPr sz="3800" dirty="0">
                <a:latin typeface="Arial" panose="020B0604020202020204" pitchFamily="34" charset="0"/>
                <a:cs typeface="Arial" panose="020B0604020202020204" pitchFamily="34" charset="0"/>
              </a:rPr>
              <a:t>What</a:t>
            </a:r>
            <a:r>
              <a:rPr sz="3800" spc="-140" dirty="0">
                <a:latin typeface="Arial" panose="020B0604020202020204" pitchFamily="34" charset="0"/>
                <a:cs typeface="Arial" panose="020B0604020202020204" pitchFamily="34" charset="0"/>
              </a:rPr>
              <a:t> </a:t>
            </a:r>
            <a:r>
              <a:rPr sz="3800" dirty="0">
                <a:latin typeface="Arial" panose="020B0604020202020204" pitchFamily="34" charset="0"/>
                <a:cs typeface="Arial" panose="020B0604020202020204" pitchFamily="34" charset="0"/>
              </a:rPr>
              <a:t>resources</a:t>
            </a:r>
            <a:r>
              <a:rPr sz="3800" spc="-145" dirty="0">
                <a:latin typeface="Arial" panose="020B0604020202020204" pitchFamily="34" charset="0"/>
                <a:cs typeface="Arial" panose="020B0604020202020204" pitchFamily="34" charset="0"/>
              </a:rPr>
              <a:t> </a:t>
            </a:r>
            <a:r>
              <a:rPr sz="3800" dirty="0">
                <a:latin typeface="Arial" panose="020B0604020202020204" pitchFamily="34" charset="0"/>
                <a:cs typeface="Arial" panose="020B0604020202020204" pitchFamily="34" charset="0"/>
              </a:rPr>
              <a:t>are</a:t>
            </a:r>
            <a:r>
              <a:rPr sz="3800" spc="-140" dirty="0">
                <a:latin typeface="Arial" panose="020B0604020202020204" pitchFamily="34" charset="0"/>
                <a:cs typeface="Arial" panose="020B0604020202020204" pitchFamily="34" charset="0"/>
              </a:rPr>
              <a:t> </a:t>
            </a:r>
            <a:r>
              <a:rPr sz="3800" spc="-10" dirty="0">
                <a:latin typeface="Arial" panose="020B0604020202020204" pitchFamily="34" charset="0"/>
                <a:cs typeface="Arial" panose="020B0604020202020204" pitchFamily="34" charset="0"/>
              </a:rPr>
              <a:t>available?</a:t>
            </a:r>
            <a:endParaRPr sz="3800" dirty="0">
              <a:latin typeface="Arial" panose="020B0604020202020204" pitchFamily="34" charset="0"/>
              <a:cs typeface="Arial" panose="020B0604020202020204" pitchFamily="34" charset="0"/>
            </a:endParaRPr>
          </a:p>
        </p:txBody>
      </p:sp>
      <p:sp>
        <p:nvSpPr>
          <p:cNvPr id="3" name="object 3"/>
          <p:cNvSpPr txBox="1">
            <a:spLocks noGrp="1"/>
          </p:cNvSpPr>
          <p:nvPr>
            <p:ph type="body" idx="1"/>
          </p:nvPr>
        </p:nvSpPr>
        <p:spPr>
          <a:xfrm>
            <a:off x="716954" y="2045308"/>
            <a:ext cx="9259491" cy="3472233"/>
          </a:xfrm>
          <a:prstGeom prst="rect">
            <a:avLst/>
          </a:prstGeom>
        </p:spPr>
        <p:txBody>
          <a:bodyPr vert="horz" wrap="square" lIns="0" tIns="10160" rIns="0" bIns="0" rtlCol="0">
            <a:spAutoFit/>
          </a:bodyPr>
          <a:lstStyle/>
          <a:p>
            <a:pPr marL="12700" marR="5080">
              <a:lnSpc>
                <a:spcPts val="3000"/>
              </a:lnSpc>
              <a:spcBef>
                <a:spcPts val="80"/>
              </a:spcBef>
            </a:pPr>
            <a:r>
              <a:rPr dirty="0">
                <a:latin typeface="Arial" panose="020B0604020202020204" pitchFamily="34" charset="0"/>
                <a:cs typeface="Arial" panose="020B0604020202020204" pitchFamily="34" charset="0"/>
              </a:rPr>
              <a:t>It</a:t>
            </a:r>
            <a:r>
              <a:rPr spc="-3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is</a:t>
            </a:r>
            <a:r>
              <a:rPr spc="-2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the</a:t>
            </a:r>
            <a:r>
              <a:rPr spc="-3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responsibility</a:t>
            </a:r>
            <a:r>
              <a:rPr spc="-3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of</a:t>
            </a:r>
            <a:r>
              <a:rPr spc="-2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the</a:t>
            </a:r>
            <a:r>
              <a:rPr spc="-3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class</a:t>
            </a:r>
            <a:r>
              <a:rPr spc="-2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teacher</a:t>
            </a:r>
            <a:r>
              <a:rPr spc="-2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to</a:t>
            </a:r>
            <a:r>
              <a:rPr spc="-2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set</a:t>
            </a:r>
            <a:r>
              <a:rPr spc="-3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work</a:t>
            </a:r>
            <a:r>
              <a:rPr spc="-2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and</a:t>
            </a:r>
            <a:r>
              <a:rPr spc="-25" dirty="0">
                <a:latin typeface="Arial" panose="020B0604020202020204" pitchFamily="34" charset="0"/>
                <a:cs typeface="Arial" panose="020B0604020202020204" pitchFamily="34" charset="0"/>
              </a:rPr>
              <a:t> </a:t>
            </a:r>
            <a:r>
              <a:rPr spc="-10" dirty="0">
                <a:latin typeface="Arial" panose="020B0604020202020204" pitchFamily="34" charset="0"/>
                <a:cs typeface="Arial" panose="020B0604020202020204" pitchFamily="34" charset="0"/>
              </a:rPr>
              <a:t>develop </a:t>
            </a:r>
            <a:r>
              <a:rPr dirty="0">
                <a:latin typeface="Arial" panose="020B0604020202020204" pitchFamily="34" charset="0"/>
                <a:cs typeface="Arial" panose="020B0604020202020204" pitchFamily="34" charset="0"/>
              </a:rPr>
              <a:t>resources</a:t>
            </a:r>
            <a:r>
              <a:rPr spc="-4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that</a:t>
            </a:r>
            <a:r>
              <a:rPr spc="-4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are</a:t>
            </a:r>
            <a:r>
              <a:rPr spc="-5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well</a:t>
            </a:r>
            <a:r>
              <a:rPr spc="-5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matched</a:t>
            </a:r>
            <a:r>
              <a:rPr spc="-4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to</a:t>
            </a:r>
            <a:r>
              <a:rPr spc="-5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the</a:t>
            </a:r>
            <a:r>
              <a:rPr spc="-5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needs</a:t>
            </a:r>
            <a:r>
              <a:rPr spc="-4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of</a:t>
            </a:r>
            <a:r>
              <a:rPr spc="-5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the</a:t>
            </a:r>
            <a:r>
              <a:rPr spc="-5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children</a:t>
            </a:r>
            <a:r>
              <a:rPr spc="-4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in</a:t>
            </a:r>
            <a:r>
              <a:rPr spc="-45" dirty="0">
                <a:latin typeface="Arial" panose="020B0604020202020204" pitchFamily="34" charset="0"/>
                <a:cs typeface="Arial" panose="020B0604020202020204" pitchFamily="34" charset="0"/>
              </a:rPr>
              <a:t> </a:t>
            </a:r>
            <a:r>
              <a:rPr spc="-10" dirty="0">
                <a:latin typeface="Arial" panose="020B0604020202020204" pitchFamily="34" charset="0"/>
                <a:cs typeface="Arial" panose="020B0604020202020204" pitchFamily="34" charset="0"/>
              </a:rPr>
              <a:t>their </a:t>
            </a:r>
            <a:r>
              <a:rPr dirty="0">
                <a:latin typeface="Arial" panose="020B0604020202020204" pitchFamily="34" charset="0"/>
                <a:cs typeface="Arial" panose="020B0604020202020204" pitchFamily="34" charset="0"/>
              </a:rPr>
              <a:t>class.</a:t>
            </a:r>
            <a:r>
              <a:rPr spc="-35" dirty="0">
                <a:latin typeface="Arial" panose="020B0604020202020204" pitchFamily="34" charset="0"/>
                <a:cs typeface="Arial" panose="020B0604020202020204" pitchFamily="34" charset="0"/>
              </a:rPr>
              <a:t> </a:t>
            </a:r>
            <a:r>
              <a:rPr spc="-10" dirty="0">
                <a:latin typeface="Arial" panose="020B0604020202020204" pitchFamily="34" charset="0"/>
                <a:cs typeface="Arial" panose="020B0604020202020204" pitchFamily="34" charset="0"/>
              </a:rPr>
              <a:t>Wherever</a:t>
            </a:r>
            <a:r>
              <a:rPr spc="-3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possible,</a:t>
            </a:r>
            <a:r>
              <a:rPr spc="-3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children</a:t>
            </a:r>
            <a:r>
              <a:rPr spc="-3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will</a:t>
            </a:r>
            <a:r>
              <a:rPr spc="-4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be</a:t>
            </a:r>
            <a:r>
              <a:rPr spc="-4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supported</a:t>
            </a:r>
            <a:r>
              <a:rPr spc="-3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in</a:t>
            </a:r>
            <a:r>
              <a:rPr spc="-3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the</a:t>
            </a:r>
            <a:r>
              <a:rPr spc="-40" dirty="0">
                <a:latin typeface="Arial" panose="020B0604020202020204" pitchFamily="34" charset="0"/>
                <a:cs typeface="Arial" panose="020B0604020202020204" pitchFamily="34" charset="0"/>
              </a:rPr>
              <a:t> </a:t>
            </a:r>
            <a:r>
              <a:rPr spc="-10" dirty="0">
                <a:latin typeface="Arial" panose="020B0604020202020204" pitchFamily="34" charset="0"/>
                <a:cs typeface="Arial" panose="020B0604020202020204" pitchFamily="34" charset="0"/>
              </a:rPr>
              <a:t>classroom, </a:t>
            </a:r>
            <a:r>
              <a:rPr dirty="0">
                <a:latin typeface="Arial" panose="020B0604020202020204" pitchFamily="34" charset="0"/>
                <a:cs typeface="Arial" panose="020B0604020202020204" pitchFamily="34" charset="0"/>
              </a:rPr>
              <a:t>using</a:t>
            </a:r>
            <a:r>
              <a:rPr spc="-4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a</a:t>
            </a:r>
            <a:r>
              <a:rPr spc="-3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range</a:t>
            </a:r>
            <a:r>
              <a:rPr spc="-3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of</a:t>
            </a:r>
            <a:r>
              <a:rPr spc="-4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interventions.</a:t>
            </a:r>
            <a:r>
              <a:rPr spc="-2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When</a:t>
            </a:r>
            <a:r>
              <a:rPr spc="-3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a</a:t>
            </a:r>
            <a:r>
              <a:rPr spc="-3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child</a:t>
            </a:r>
            <a:r>
              <a:rPr spc="-2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is</a:t>
            </a:r>
            <a:r>
              <a:rPr spc="-3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supported</a:t>
            </a:r>
            <a:r>
              <a:rPr spc="-2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by</a:t>
            </a:r>
            <a:r>
              <a:rPr spc="-4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an</a:t>
            </a:r>
            <a:r>
              <a:rPr spc="-30" dirty="0">
                <a:latin typeface="Arial" panose="020B0604020202020204" pitchFamily="34" charset="0"/>
                <a:cs typeface="Arial" panose="020B0604020202020204" pitchFamily="34" charset="0"/>
              </a:rPr>
              <a:t> </a:t>
            </a:r>
            <a:r>
              <a:rPr spc="-10" dirty="0">
                <a:latin typeface="Arial" panose="020B0604020202020204" pitchFamily="34" charset="0"/>
                <a:cs typeface="Arial" panose="020B0604020202020204" pitchFamily="34" charset="0"/>
              </a:rPr>
              <a:t>outside </a:t>
            </a:r>
            <a:r>
              <a:rPr spc="-20" dirty="0">
                <a:latin typeface="Arial" panose="020B0604020202020204" pitchFamily="34" charset="0"/>
                <a:cs typeface="Arial" panose="020B0604020202020204" pitchFamily="34" charset="0"/>
              </a:rPr>
              <a:t>agency,</a:t>
            </a:r>
            <a:r>
              <a:rPr spc="-7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resources</a:t>
            </a:r>
            <a:r>
              <a:rPr spc="-7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will</a:t>
            </a:r>
            <a:r>
              <a:rPr spc="-7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be</a:t>
            </a:r>
            <a:r>
              <a:rPr spc="-7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provided</a:t>
            </a:r>
            <a:r>
              <a:rPr spc="-6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following</a:t>
            </a:r>
            <a:r>
              <a:rPr spc="-7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their</a:t>
            </a:r>
            <a:r>
              <a:rPr spc="-70" dirty="0">
                <a:latin typeface="Arial" panose="020B0604020202020204" pitchFamily="34" charset="0"/>
                <a:cs typeface="Arial" panose="020B0604020202020204" pitchFamily="34" charset="0"/>
              </a:rPr>
              <a:t> </a:t>
            </a:r>
            <a:r>
              <a:rPr spc="-10" dirty="0">
                <a:latin typeface="Arial" panose="020B0604020202020204" pitchFamily="34" charset="0"/>
                <a:cs typeface="Arial" panose="020B0604020202020204" pitchFamily="34" charset="0"/>
              </a:rPr>
              <a:t>recommendations </a:t>
            </a:r>
            <a:r>
              <a:rPr dirty="0">
                <a:latin typeface="Arial" panose="020B0604020202020204" pitchFamily="34" charset="0"/>
                <a:cs typeface="Arial" panose="020B0604020202020204" pitchFamily="34" charset="0"/>
              </a:rPr>
              <a:t>about</a:t>
            </a:r>
            <a:r>
              <a:rPr spc="-3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how</a:t>
            </a:r>
            <a:r>
              <a:rPr spc="-3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best</a:t>
            </a:r>
            <a:r>
              <a:rPr spc="-25"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to</a:t>
            </a:r>
            <a:r>
              <a:rPr spc="-3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meet</a:t>
            </a:r>
            <a:r>
              <a:rPr spc="-30" dirty="0">
                <a:latin typeface="Arial" panose="020B0604020202020204" pitchFamily="34" charset="0"/>
                <a:cs typeface="Arial" panose="020B0604020202020204" pitchFamily="34" charset="0"/>
              </a:rPr>
              <a:t> </a:t>
            </a:r>
            <a:r>
              <a:rPr dirty="0">
                <a:latin typeface="Arial" panose="020B0604020202020204" pitchFamily="34" charset="0"/>
                <a:cs typeface="Arial" panose="020B0604020202020204" pitchFamily="34" charset="0"/>
              </a:rPr>
              <a:t>specific</a:t>
            </a:r>
            <a:r>
              <a:rPr spc="-25" dirty="0">
                <a:latin typeface="Arial" panose="020B0604020202020204" pitchFamily="34" charset="0"/>
                <a:cs typeface="Arial" panose="020B0604020202020204" pitchFamily="34" charset="0"/>
              </a:rPr>
              <a:t> </a:t>
            </a:r>
            <a:r>
              <a:rPr spc="-10" dirty="0">
                <a:latin typeface="Arial" panose="020B0604020202020204" pitchFamily="34" charset="0"/>
                <a:cs typeface="Arial" panose="020B0604020202020204" pitchFamily="34" charset="0"/>
              </a:rPr>
              <a:t>needs.</a:t>
            </a:r>
            <a:endParaRPr lang="en-US" spc="-10" dirty="0">
              <a:latin typeface="Arial" panose="020B0604020202020204" pitchFamily="34" charset="0"/>
              <a:cs typeface="Arial" panose="020B0604020202020204" pitchFamily="34" charset="0"/>
            </a:endParaRPr>
          </a:p>
          <a:p>
            <a:pPr marL="12700" marR="5080">
              <a:lnSpc>
                <a:spcPts val="3000"/>
              </a:lnSpc>
              <a:spcBef>
                <a:spcPts val="80"/>
              </a:spcBef>
            </a:pPr>
            <a:endParaRPr lang="en-GB" spc="-10" dirty="0">
              <a:latin typeface="Arial" panose="020B0604020202020204" pitchFamily="34" charset="0"/>
              <a:cs typeface="Arial" panose="020B0604020202020204" pitchFamily="34" charset="0"/>
            </a:endParaRPr>
          </a:p>
          <a:p>
            <a:pPr marL="12700" marR="5080">
              <a:lnSpc>
                <a:spcPts val="3000"/>
              </a:lnSpc>
              <a:spcBef>
                <a:spcPts val="80"/>
              </a:spcBef>
            </a:pPr>
            <a:r>
              <a:rPr lang="en-GB" spc="-10" dirty="0">
                <a:latin typeface="Arial" panose="020B0604020202020204" pitchFamily="34" charset="0"/>
                <a:cs typeface="Arial" panose="020B0604020202020204" pitchFamily="34" charset="0"/>
              </a:rPr>
              <a:t>In some cases, children receive an intervention which is specific to the child and this may take place outside the classroom.</a:t>
            </a:r>
            <a:endParaRPr spc="-1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50C23DB4-E83C-03A6-E4E6-1FA9240696A7}"/>
              </a:ext>
            </a:extLst>
          </p:cNvPr>
          <p:cNvPicPr>
            <a:picLocks noChangeAspect="1"/>
          </p:cNvPicPr>
          <p:nvPr/>
        </p:nvPicPr>
        <p:blipFill>
          <a:blip r:embed="rId2"/>
          <a:stretch>
            <a:fillRect/>
          </a:stretch>
        </p:blipFill>
        <p:spPr>
          <a:xfrm>
            <a:off x="8699500" y="148909"/>
            <a:ext cx="1743607" cy="1713124"/>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779410" y="184723"/>
            <a:ext cx="8382000" cy="1383116"/>
          </a:xfrm>
          <a:prstGeom prst="rect">
            <a:avLst/>
          </a:prstGeom>
        </p:spPr>
        <p:txBody>
          <a:bodyPr vert="horz" wrap="square" lIns="0" tIns="217913" rIns="0" bIns="0" rtlCol="0">
            <a:spAutoFit/>
          </a:bodyPr>
          <a:lstStyle/>
          <a:p>
            <a:pPr marL="12700" marR="5080">
              <a:lnSpc>
                <a:spcPts val="3000"/>
              </a:lnSpc>
              <a:spcBef>
                <a:spcPts val="400"/>
              </a:spcBef>
            </a:pPr>
            <a:r>
              <a:rPr sz="3600" dirty="0">
                <a:latin typeface="Arial" panose="020B0604020202020204" pitchFamily="34" charset="0"/>
                <a:cs typeface="Arial" panose="020B0604020202020204" pitchFamily="34" charset="0"/>
              </a:rPr>
              <a:t>What</a:t>
            </a:r>
            <a:r>
              <a:rPr sz="3600" spc="40"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is</a:t>
            </a:r>
            <a:r>
              <a:rPr sz="3600" spc="40"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the</a:t>
            </a:r>
            <a:r>
              <a:rPr sz="3600" spc="45"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pastoral,</a:t>
            </a:r>
            <a:r>
              <a:rPr sz="3600" spc="35"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medical</a:t>
            </a:r>
            <a:r>
              <a:rPr sz="3600" spc="35"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and</a:t>
            </a:r>
            <a:r>
              <a:rPr sz="3600" spc="50"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social</a:t>
            </a:r>
            <a:r>
              <a:rPr sz="3600" spc="35"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support</a:t>
            </a:r>
            <a:r>
              <a:rPr sz="3600" spc="40"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available</a:t>
            </a:r>
            <a:r>
              <a:rPr sz="3600" spc="45" dirty="0">
                <a:latin typeface="Arial" panose="020B0604020202020204" pitchFamily="34" charset="0"/>
                <a:cs typeface="Arial" panose="020B0604020202020204" pitchFamily="34" charset="0"/>
              </a:rPr>
              <a:t> </a:t>
            </a:r>
            <a:r>
              <a:rPr sz="3600" spc="-25" dirty="0">
                <a:latin typeface="Arial" panose="020B0604020202020204" pitchFamily="34" charset="0"/>
                <a:cs typeface="Arial" panose="020B0604020202020204" pitchFamily="34" charset="0"/>
              </a:rPr>
              <a:t>in </a:t>
            </a:r>
            <a:r>
              <a:rPr sz="3600" dirty="0">
                <a:latin typeface="Arial" panose="020B0604020202020204" pitchFamily="34" charset="0"/>
                <a:cs typeface="Arial" panose="020B0604020202020204" pitchFamily="34" charset="0"/>
              </a:rPr>
              <a:t>the</a:t>
            </a:r>
            <a:r>
              <a:rPr sz="3600" spc="30"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school</a:t>
            </a:r>
            <a:r>
              <a:rPr sz="3600" spc="25"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to</a:t>
            </a:r>
            <a:r>
              <a:rPr sz="3600" spc="40"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ensure</a:t>
            </a:r>
            <a:r>
              <a:rPr sz="3600" spc="30"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my</a:t>
            </a:r>
            <a:r>
              <a:rPr sz="3600" spc="30"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child’s</a:t>
            </a:r>
            <a:r>
              <a:rPr sz="3600" spc="30"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well-</a:t>
            </a:r>
            <a:r>
              <a:rPr sz="3600" spc="-10" dirty="0">
                <a:latin typeface="Arial" panose="020B0604020202020204" pitchFamily="34" charset="0"/>
                <a:cs typeface="Arial" panose="020B0604020202020204" pitchFamily="34" charset="0"/>
              </a:rPr>
              <a:t>being?</a:t>
            </a:r>
            <a:endParaRPr sz="3600" dirty="0">
              <a:latin typeface="Arial" panose="020B0604020202020204" pitchFamily="34" charset="0"/>
              <a:cs typeface="Arial" panose="020B0604020202020204" pitchFamily="34" charset="0"/>
            </a:endParaRPr>
          </a:p>
        </p:txBody>
      </p:sp>
      <p:sp>
        <p:nvSpPr>
          <p:cNvPr id="3" name="object 3"/>
          <p:cNvSpPr txBox="1"/>
          <p:nvPr/>
        </p:nvSpPr>
        <p:spPr>
          <a:xfrm>
            <a:off x="521918" y="1836949"/>
            <a:ext cx="8896985" cy="3693447"/>
          </a:xfrm>
          <a:prstGeom prst="rect">
            <a:avLst/>
          </a:prstGeom>
        </p:spPr>
        <p:txBody>
          <a:bodyPr vert="horz" wrap="square" lIns="0" tIns="76835" rIns="0" bIns="0" rtlCol="0">
            <a:spAutoFit/>
          </a:bodyPr>
          <a:lstStyle/>
          <a:p>
            <a:pPr marL="207645" indent="-194945">
              <a:lnSpc>
                <a:spcPct val="100000"/>
              </a:lnSpc>
              <a:spcBef>
                <a:spcPts val="605"/>
              </a:spcBef>
              <a:buFont typeface="Arial"/>
              <a:buChar char="•"/>
              <a:tabLst>
                <a:tab pos="207645" algn="l"/>
              </a:tabLst>
            </a:pPr>
            <a:r>
              <a:rPr sz="2400" dirty="0">
                <a:latin typeface="Arial" panose="020B0604020202020204" pitchFamily="34" charset="0"/>
                <a:cs typeface="Arial" panose="020B0604020202020204" pitchFamily="34" charset="0"/>
              </a:rPr>
              <a:t>Our</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school</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is</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values</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driven</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and</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underpinned</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by</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our</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Christian</a:t>
            </a:r>
            <a:r>
              <a:rPr sz="2400" spc="-35"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faith.</a:t>
            </a:r>
            <a:endParaRPr sz="2400" dirty="0">
              <a:latin typeface="Arial" panose="020B0604020202020204" pitchFamily="34" charset="0"/>
              <a:cs typeface="Arial" panose="020B0604020202020204" pitchFamily="34" charset="0"/>
            </a:endParaRPr>
          </a:p>
          <a:p>
            <a:pPr marL="207010" marR="5080" indent="-194945">
              <a:lnSpc>
                <a:spcPct val="90400"/>
              </a:lnSpc>
              <a:spcBef>
                <a:spcPts val="780"/>
              </a:spcBef>
              <a:buFont typeface="Arial"/>
              <a:buChar char="•"/>
              <a:tabLst>
                <a:tab pos="208915" algn="l"/>
              </a:tabLst>
            </a:pPr>
            <a:r>
              <a:rPr sz="2400" spc="-10" dirty="0">
                <a:latin typeface="Arial" panose="020B0604020202020204" pitchFamily="34" charset="0"/>
                <a:cs typeface="Arial" panose="020B0604020202020204" pitchFamily="34" charset="0"/>
              </a:rPr>
              <a:t>Personal,</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Social</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and</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Health</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Education</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(PSHE)</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is</a:t>
            </a:r>
            <a:r>
              <a:rPr sz="2400" spc="-35"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integral</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to</a:t>
            </a:r>
            <a:r>
              <a:rPr sz="2400" spc="-40" dirty="0">
                <a:latin typeface="Arial" panose="020B0604020202020204" pitchFamily="34" charset="0"/>
                <a:cs typeface="Arial" panose="020B0604020202020204" pitchFamily="34" charset="0"/>
              </a:rPr>
              <a:t> </a:t>
            </a:r>
            <a:r>
              <a:rPr sz="2400" spc="-25" dirty="0">
                <a:latin typeface="Arial" panose="020B0604020202020204" pitchFamily="34" charset="0"/>
                <a:cs typeface="Arial" panose="020B0604020202020204" pitchFamily="34" charset="0"/>
              </a:rPr>
              <a:t>our 	</a:t>
            </a:r>
            <a:r>
              <a:rPr sz="2400" dirty="0">
                <a:latin typeface="Arial" panose="020B0604020202020204" pitchFamily="34" charset="0"/>
                <a:cs typeface="Arial" panose="020B0604020202020204" pitchFamily="34" charset="0"/>
              </a:rPr>
              <a:t>curriculum</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and</a:t>
            </a:r>
            <a:r>
              <a:rPr sz="2400" spc="-2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is</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also</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taught</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discretely</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using</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the</a:t>
            </a:r>
            <a:r>
              <a:rPr sz="2400" spc="-35" dirty="0">
                <a:latin typeface="Arial" panose="020B0604020202020204" pitchFamily="34" charset="0"/>
                <a:cs typeface="Arial" panose="020B0604020202020204" pitchFamily="34" charset="0"/>
              </a:rPr>
              <a:t> </a:t>
            </a:r>
            <a:r>
              <a:rPr lang="en-US" sz="2400" spc="-35" dirty="0">
                <a:solidFill>
                  <a:schemeClr val="tx1"/>
                </a:solidFill>
                <a:latin typeface="Arial" panose="020B0604020202020204" pitchFamily="34" charset="0"/>
                <a:cs typeface="Arial" panose="020B0604020202020204" pitchFamily="34" charset="0"/>
              </a:rPr>
              <a:t>LCP </a:t>
            </a:r>
            <a:r>
              <a:rPr sz="2400" spc="-1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scheme</a:t>
            </a:r>
            <a:r>
              <a:rPr sz="2400" spc="-2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of</a:t>
            </a:r>
            <a:r>
              <a:rPr sz="2400" spc="-15"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learning.</a:t>
            </a:r>
            <a:endParaRPr sz="2400" dirty="0">
              <a:latin typeface="Arial" panose="020B0604020202020204" pitchFamily="34" charset="0"/>
              <a:cs typeface="Arial" panose="020B0604020202020204" pitchFamily="34" charset="0"/>
            </a:endParaRPr>
          </a:p>
          <a:p>
            <a:pPr marL="207010" marR="78740" indent="-194945">
              <a:lnSpc>
                <a:spcPct val="90200"/>
              </a:lnSpc>
              <a:spcBef>
                <a:spcPts val="905"/>
              </a:spcBef>
              <a:buFont typeface="Arial"/>
              <a:buChar char="•"/>
              <a:tabLst>
                <a:tab pos="208915" algn="l"/>
                <a:tab pos="2314575" algn="l"/>
                <a:tab pos="7164705" algn="l"/>
              </a:tabLst>
            </a:pPr>
            <a:r>
              <a:rPr sz="2400" dirty="0">
                <a:latin typeface="Arial" panose="020B0604020202020204" pitchFamily="34" charset="0"/>
                <a:cs typeface="Arial" panose="020B0604020202020204" pitchFamily="34" charset="0"/>
              </a:rPr>
              <a:t>The</a:t>
            </a:r>
            <a:r>
              <a:rPr sz="2400" spc="-5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class</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teacher</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has</a:t>
            </a:r>
            <a:r>
              <a:rPr sz="2400" spc="-40"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overall</a:t>
            </a:r>
            <a:r>
              <a:rPr sz="2400" spc="-5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responsibility</a:t>
            </a:r>
            <a:r>
              <a:rPr sz="2400" spc="-5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for</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the</a:t>
            </a:r>
            <a:r>
              <a:rPr sz="2400" spc="-50"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pastoral,</a:t>
            </a:r>
            <a:r>
              <a:rPr sz="2400" spc="-45"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medical </a:t>
            </a:r>
            <a:r>
              <a:rPr lang="en-US" sz="2400" spc="-1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and</a:t>
            </a:r>
            <a:r>
              <a:rPr sz="2400" spc="-2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social</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care</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of</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every</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child</a:t>
            </a:r>
            <a:r>
              <a:rPr sz="2400" spc="-2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in</a:t>
            </a:r>
            <a:r>
              <a:rPr sz="2400" spc="-2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their</a:t>
            </a:r>
            <a:r>
              <a:rPr sz="2400" spc="-2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class</a:t>
            </a:r>
            <a:r>
              <a:rPr sz="2400" spc="-2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and</a:t>
            </a:r>
            <a:r>
              <a:rPr sz="2400" spc="-2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so</a:t>
            </a:r>
            <a:r>
              <a:rPr sz="2400" spc="-2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they</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should</a:t>
            </a:r>
            <a:r>
              <a:rPr sz="2400" spc="-2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be</a:t>
            </a:r>
            <a:r>
              <a:rPr sz="2400" spc="-35" dirty="0">
                <a:latin typeface="Arial" panose="020B0604020202020204" pitchFamily="34" charset="0"/>
                <a:cs typeface="Arial" panose="020B0604020202020204" pitchFamily="34" charset="0"/>
              </a:rPr>
              <a:t> </a:t>
            </a:r>
            <a:r>
              <a:rPr sz="2400" spc="-20" dirty="0">
                <a:latin typeface="Arial" panose="020B0604020202020204" pitchFamily="34" charset="0"/>
                <a:cs typeface="Arial" panose="020B0604020202020204" pitchFamily="34" charset="0"/>
              </a:rPr>
              <a:t>your 	</a:t>
            </a:r>
            <a:r>
              <a:rPr sz="2400" dirty="0">
                <a:latin typeface="Arial" panose="020B0604020202020204" pitchFamily="34" charset="0"/>
                <a:cs typeface="Arial" panose="020B0604020202020204" pitchFamily="34" charset="0"/>
              </a:rPr>
              <a:t>first</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port</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of</a:t>
            </a:r>
            <a:r>
              <a:rPr sz="2400" spc="-40" dirty="0">
                <a:latin typeface="Arial" panose="020B0604020202020204" pitchFamily="34" charset="0"/>
                <a:cs typeface="Arial" panose="020B0604020202020204" pitchFamily="34" charset="0"/>
              </a:rPr>
              <a:t> </a:t>
            </a:r>
            <a:r>
              <a:rPr sz="2400" spc="-20" dirty="0">
                <a:latin typeface="Arial" panose="020B0604020202020204" pitchFamily="34" charset="0"/>
                <a:cs typeface="Arial" panose="020B0604020202020204" pitchFamily="34" charset="0"/>
              </a:rPr>
              <a:t>call.</a:t>
            </a:r>
            <a:r>
              <a:rPr lang="en-US" sz="2400" spc="-2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If</a:t>
            </a:r>
            <a:r>
              <a:rPr sz="2400" spc="-2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further</a:t>
            </a:r>
            <a:r>
              <a:rPr sz="2400" spc="-2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support</a:t>
            </a:r>
            <a:r>
              <a:rPr sz="2400" spc="-2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is</a:t>
            </a:r>
            <a:r>
              <a:rPr sz="2400" spc="-15"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required,</a:t>
            </a:r>
            <a:r>
              <a:rPr sz="2400" spc="-2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the</a:t>
            </a:r>
            <a:r>
              <a:rPr sz="2400" spc="-2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class</a:t>
            </a:r>
            <a:r>
              <a:rPr sz="2400" spc="-15"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teacher </a:t>
            </a:r>
            <a:r>
              <a:rPr sz="2400" dirty="0">
                <a:latin typeface="Arial" panose="020B0604020202020204" pitchFamily="34" charset="0"/>
                <a:cs typeface="Arial" panose="020B0604020202020204" pitchFamily="34" charset="0"/>
              </a:rPr>
              <a:t>liaises</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with</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the</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SENDCo</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for</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further</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advice</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and</a:t>
            </a:r>
            <a:r>
              <a:rPr sz="2400" spc="-25"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support.</a:t>
            </a:r>
            <a:r>
              <a:rPr lang="en-US" sz="2400" spc="-1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This</a:t>
            </a:r>
            <a:r>
              <a:rPr sz="2400" spc="-15" dirty="0">
                <a:latin typeface="Arial" panose="020B0604020202020204" pitchFamily="34" charset="0"/>
                <a:cs typeface="Arial" panose="020B0604020202020204" pitchFamily="34" charset="0"/>
              </a:rPr>
              <a:t> </a:t>
            </a:r>
            <a:r>
              <a:rPr sz="2400" spc="-25" dirty="0">
                <a:latin typeface="Arial" panose="020B0604020202020204" pitchFamily="34" charset="0"/>
                <a:cs typeface="Arial" panose="020B0604020202020204" pitchFamily="34" charset="0"/>
              </a:rPr>
              <a:t>may </a:t>
            </a:r>
            <a:r>
              <a:rPr lang="en-US" sz="2400" spc="-25"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involve</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working</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alongside</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outside</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agencies</a:t>
            </a:r>
            <a:r>
              <a:rPr lang="en-US" sz="2400" dirty="0">
                <a:latin typeface="Arial" panose="020B0604020202020204" pitchFamily="34" charset="0"/>
                <a:cs typeface="Arial" panose="020B0604020202020204" pitchFamily="34" charset="0"/>
              </a:rPr>
              <a:t>.</a:t>
            </a:r>
          </a:p>
        </p:txBody>
      </p:sp>
      <p:pic>
        <p:nvPicPr>
          <p:cNvPr id="5" name="Picture 4">
            <a:extLst>
              <a:ext uri="{FF2B5EF4-FFF2-40B4-BE49-F238E27FC236}">
                <a16:creationId xmlns:a16="http://schemas.microsoft.com/office/drawing/2014/main" id="{8807C21D-56AD-713E-AED1-4FC9613C9DBB}"/>
              </a:ext>
            </a:extLst>
          </p:cNvPr>
          <p:cNvPicPr>
            <a:picLocks noChangeAspect="1"/>
          </p:cNvPicPr>
          <p:nvPr/>
        </p:nvPicPr>
        <p:blipFill>
          <a:blip r:embed="rId2"/>
          <a:stretch>
            <a:fillRect/>
          </a:stretch>
        </p:blipFill>
        <p:spPr>
          <a:xfrm>
            <a:off x="8897930" y="98310"/>
            <a:ext cx="1743607" cy="1713124"/>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22300" y="475660"/>
            <a:ext cx="8421291" cy="1385507"/>
          </a:xfrm>
          <a:prstGeom prst="rect">
            <a:avLst/>
          </a:prstGeom>
        </p:spPr>
        <p:txBody>
          <a:bodyPr vert="horz" wrap="square" lIns="0" tIns="274828" rIns="0" bIns="0" rtlCol="0">
            <a:spAutoFit/>
          </a:bodyPr>
          <a:lstStyle/>
          <a:p>
            <a:pPr marL="12700">
              <a:lnSpc>
                <a:spcPct val="100000"/>
              </a:lnSpc>
              <a:spcBef>
                <a:spcPts val="100"/>
              </a:spcBef>
            </a:pPr>
            <a:r>
              <a:rPr sz="3600" dirty="0">
                <a:latin typeface="Arial" panose="020B0604020202020204" pitchFamily="34" charset="0"/>
                <a:cs typeface="Arial" panose="020B0604020202020204" pitchFamily="34" charset="0"/>
              </a:rPr>
              <a:t>What</a:t>
            </a:r>
            <a:r>
              <a:rPr sz="3600" spc="-65"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support</a:t>
            </a:r>
            <a:r>
              <a:rPr sz="3600" spc="-65"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is</a:t>
            </a:r>
            <a:r>
              <a:rPr sz="3600" spc="-65"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there</a:t>
            </a:r>
            <a:r>
              <a:rPr sz="3600" spc="-65"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for</a:t>
            </a:r>
            <a:r>
              <a:rPr sz="3600" spc="-65"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me</a:t>
            </a:r>
            <a:r>
              <a:rPr sz="3600" spc="-65"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as</a:t>
            </a:r>
            <a:r>
              <a:rPr sz="3600" spc="-70"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a</a:t>
            </a:r>
            <a:r>
              <a:rPr sz="3600" spc="-60" dirty="0">
                <a:latin typeface="Arial" panose="020B0604020202020204" pitchFamily="34" charset="0"/>
                <a:cs typeface="Arial" panose="020B0604020202020204" pitchFamily="34" charset="0"/>
              </a:rPr>
              <a:t> </a:t>
            </a:r>
            <a:r>
              <a:rPr sz="3600" spc="-10" dirty="0">
                <a:latin typeface="Arial" panose="020B0604020202020204" pitchFamily="34" charset="0"/>
                <a:cs typeface="Arial" panose="020B0604020202020204" pitchFamily="34" charset="0"/>
              </a:rPr>
              <a:t>parent?</a:t>
            </a:r>
            <a:endParaRPr sz="3600" dirty="0">
              <a:latin typeface="Arial" panose="020B0604020202020204" pitchFamily="34" charset="0"/>
              <a:cs typeface="Arial" panose="020B0604020202020204" pitchFamily="34" charset="0"/>
            </a:endParaRPr>
          </a:p>
        </p:txBody>
      </p:sp>
      <p:sp>
        <p:nvSpPr>
          <p:cNvPr id="3" name="object 3"/>
          <p:cNvSpPr txBox="1">
            <a:spLocks noGrp="1"/>
          </p:cNvSpPr>
          <p:nvPr>
            <p:ph type="body" idx="1"/>
          </p:nvPr>
        </p:nvSpPr>
        <p:spPr>
          <a:xfrm>
            <a:off x="887809" y="2373415"/>
            <a:ext cx="8837930" cy="4614084"/>
          </a:xfrm>
          <a:prstGeom prst="rect">
            <a:avLst/>
          </a:prstGeom>
        </p:spPr>
        <p:txBody>
          <a:bodyPr vert="horz" wrap="square" lIns="0" tIns="12700" rIns="0" bIns="0" rtlCol="0">
            <a:spAutoFit/>
          </a:bodyPr>
          <a:lstStyle/>
          <a:p>
            <a:pPr marL="12700" marR="5080">
              <a:lnSpc>
                <a:spcPts val="3000"/>
              </a:lnSpc>
              <a:spcBef>
                <a:spcPts val="100"/>
              </a:spcBef>
            </a:pPr>
            <a:r>
              <a:rPr sz="2000" dirty="0">
                <a:latin typeface="Arial" panose="020B0604020202020204" pitchFamily="34" charset="0"/>
                <a:cs typeface="Arial" panose="020B0604020202020204" pitchFamily="34" charset="0"/>
              </a:rPr>
              <a:t>Staff</a:t>
            </a:r>
            <a:r>
              <a:rPr sz="2000" spc="-65"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value</a:t>
            </a:r>
            <a:r>
              <a:rPr sz="2000" spc="-60"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observations</a:t>
            </a:r>
            <a:r>
              <a:rPr sz="2000" spc="-50"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from</a:t>
            </a:r>
            <a:r>
              <a:rPr sz="2000" spc="-55"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the</a:t>
            </a:r>
            <a:r>
              <a:rPr sz="2000" spc="-60"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parents</a:t>
            </a:r>
            <a:r>
              <a:rPr sz="2000" spc="-55"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of</a:t>
            </a:r>
            <a:r>
              <a:rPr sz="2000" spc="-60"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the</a:t>
            </a:r>
            <a:r>
              <a:rPr sz="2000" spc="-60"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children</a:t>
            </a:r>
            <a:r>
              <a:rPr sz="2000" spc="-50"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in</a:t>
            </a:r>
            <a:r>
              <a:rPr sz="2000" spc="-55"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their</a:t>
            </a:r>
            <a:r>
              <a:rPr sz="2000" spc="-55" dirty="0">
                <a:latin typeface="Arial" panose="020B0604020202020204" pitchFamily="34" charset="0"/>
                <a:cs typeface="Arial" panose="020B0604020202020204" pitchFamily="34" charset="0"/>
              </a:rPr>
              <a:t> </a:t>
            </a:r>
            <a:r>
              <a:rPr sz="2000" spc="-10" dirty="0">
                <a:latin typeface="Arial" panose="020B0604020202020204" pitchFamily="34" charset="0"/>
                <a:cs typeface="Arial" panose="020B0604020202020204" pitchFamily="34" charset="0"/>
              </a:rPr>
              <a:t>care. </a:t>
            </a:r>
            <a:r>
              <a:rPr sz="2000" dirty="0">
                <a:latin typeface="Arial" panose="020B0604020202020204" pitchFamily="34" charset="0"/>
                <a:cs typeface="Arial" panose="020B0604020202020204" pitchFamily="34" charset="0"/>
              </a:rPr>
              <a:t>Class</a:t>
            </a:r>
            <a:r>
              <a:rPr sz="2000" spc="-55"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teachers</a:t>
            </a:r>
            <a:r>
              <a:rPr sz="2000" spc="-50"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are</a:t>
            </a:r>
            <a:r>
              <a:rPr sz="2000" spc="-60" dirty="0">
                <a:latin typeface="Arial" panose="020B0604020202020204" pitchFamily="34" charset="0"/>
                <a:cs typeface="Arial" panose="020B0604020202020204" pitchFamily="34" charset="0"/>
              </a:rPr>
              <a:t> </a:t>
            </a:r>
            <a:r>
              <a:rPr sz="2000" spc="-10" dirty="0">
                <a:latin typeface="Arial" panose="020B0604020202020204" pitchFamily="34" charset="0"/>
                <a:cs typeface="Arial" panose="020B0604020202020204" pitchFamily="34" charset="0"/>
              </a:rPr>
              <a:t>available</a:t>
            </a:r>
            <a:r>
              <a:rPr sz="2000" spc="-55"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to</a:t>
            </a:r>
            <a:r>
              <a:rPr sz="2000" spc="-55"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discuss</a:t>
            </a:r>
            <a:r>
              <a:rPr sz="2000" spc="-55"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any</a:t>
            </a:r>
            <a:r>
              <a:rPr sz="2000" spc="-55"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concerns</a:t>
            </a:r>
            <a:r>
              <a:rPr sz="2000" spc="-55"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informally</a:t>
            </a:r>
            <a:r>
              <a:rPr sz="2000" spc="-55"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at</a:t>
            </a:r>
            <a:r>
              <a:rPr sz="2000" spc="-55" dirty="0">
                <a:latin typeface="Arial" panose="020B0604020202020204" pitchFamily="34" charset="0"/>
                <a:cs typeface="Arial" panose="020B0604020202020204" pitchFamily="34" charset="0"/>
              </a:rPr>
              <a:t> </a:t>
            </a:r>
            <a:r>
              <a:rPr sz="2000" spc="-25" dirty="0">
                <a:latin typeface="Arial" panose="020B0604020202020204" pitchFamily="34" charset="0"/>
                <a:cs typeface="Arial" panose="020B0604020202020204" pitchFamily="34" charset="0"/>
              </a:rPr>
              <a:t>the </a:t>
            </a:r>
            <a:r>
              <a:rPr sz="2000" dirty="0">
                <a:latin typeface="Arial" panose="020B0604020202020204" pitchFamily="34" charset="0"/>
                <a:cs typeface="Arial" panose="020B0604020202020204" pitchFamily="34" charset="0"/>
              </a:rPr>
              <a:t>end</a:t>
            </a:r>
            <a:r>
              <a:rPr sz="2000" spc="-45"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of</a:t>
            </a:r>
            <a:r>
              <a:rPr sz="2000" spc="-50"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each</a:t>
            </a:r>
            <a:r>
              <a:rPr sz="2000" spc="-40"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school</a:t>
            </a:r>
            <a:r>
              <a:rPr sz="2000" spc="-55" dirty="0">
                <a:latin typeface="Arial" panose="020B0604020202020204" pitchFamily="34" charset="0"/>
                <a:cs typeface="Arial" panose="020B0604020202020204" pitchFamily="34" charset="0"/>
              </a:rPr>
              <a:t> </a:t>
            </a:r>
            <a:r>
              <a:rPr sz="2000" spc="-35" dirty="0">
                <a:latin typeface="Arial" panose="020B0604020202020204" pitchFamily="34" charset="0"/>
                <a:cs typeface="Arial" panose="020B0604020202020204" pitchFamily="34" charset="0"/>
              </a:rPr>
              <a:t>day.</a:t>
            </a:r>
            <a:r>
              <a:rPr sz="2000" spc="-45" dirty="0">
                <a:latin typeface="Arial" panose="020B0604020202020204" pitchFamily="34" charset="0"/>
                <a:cs typeface="Arial" panose="020B0604020202020204" pitchFamily="34" charset="0"/>
              </a:rPr>
              <a:t> </a:t>
            </a:r>
            <a:r>
              <a:rPr sz="2000" spc="-20" dirty="0">
                <a:latin typeface="Arial" panose="020B0604020202020204" pitchFamily="34" charset="0"/>
                <a:cs typeface="Arial" panose="020B0604020202020204" pitchFamily="34" charset="0"/>
              </a:rPr>
              <a:t>Parents/carers</a:t>
            </a:r>
            <a:r>
              <a:rPr sz="2000" spc="-40"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are</a:t>
            </a:r>
            <a:r>
              <a:rPr sz="2000" spc="-55" dirty="0">
                <a:latin typeface="Arial" panose="020B0604020202020204" pitchFamily="34" charset="0"/>
                <a:cs typeface="Arial" panose="020B0604020202020204" pitchFamily="34" charset="0"/>
              </a:rPr>
              <a:t> </a:t>
            </a:r>
            <a:r>
              <a:rPr sz="2000" spc="-10" dirty="0">
                <a:latin typeface="Arial" panose="020B0604020202020204" pitchFamily="34" charset="0"/>
                <a:cs typeface="Arial" panose="020B0604020202020204" pitchFamily="34" charset="0"/>
              </a:rPr>
              <a:t>offered</a:t>
            </a:r>
            <a:r>
              <a:rPr sz="2000" spc="-40"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the</a:t>
            </a:r>
            <a:r>
              <a:rPr sz="2000" spc="-55"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opportunity</a:t>
            </a:r>
            <a:r>
              <a:rPr sz="2000" spc="-50" dirty="0">
                <a:latin typeface="Arial" panose="020B0604020202020204" pitchFamily="34" charset="0"/>
                <a:cs typeface="Arial" panose="020B0604020202020204" pitchFamily="34" charset="0"/>
              </a:rPr>
              <a:t> </a:t>
            </a:r>
            <a:r>
              <a:rPr sz="2000" spc="-25" dirty="0">
                <a:latin typeface="Arial" panose="020B0604020202020204" pitchFamily="34" charset="0"/>
                <a:cs typeface="Arial" panose="020B0604020202020204" pitchFamily="34" charset="0"/>
              </a:rPr>
              <a:t>to </a:t>
            </a:r>
            <a:r>
              <a:rPr sz="2000" dirty="0">
                <a:latin typeface="Arial" panose="020B0604020202020204" pitchFamily="34" charset="0"/>
                <a:cs typeface="Arial" panose="020B0604020202020204" pitchFamily="34" charset="0"/>
              </a:rPr>
              <a:t>discuss</a:t>
            </a:r>
            <a:r>
              <a:rPr sz="2000" spc="-40"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their</a:t>
            </a:r>
            <a:r>
              <a:rPr sz="2000" spc="-45" dirty="0">
                <a:latin typeface="Arial" panose="020B0604020202020204" pitchFamily="34" charset="0"/>
                <a:cs typeface="Arial" panose="020B0604020202020204" pitchFamily="34" charset="0"/>
              </a:rPr>
              <a:t> </a:t>
            </a:r>
            <a:r>
              <a:rPr sz="2000" spc="-10" dirty="0">
                <a:latin typeface="Arial" panose="020B0604020202020204" pitchFamily="34" charset="0"/>
                <a:cs typeface="Arial" panose="020B0604020202020204" pitchFamily="34" charset="0"/>
              </a:rPr>
              <a:t>child’s</a:t>
            </a:r>
            <a:r>
              <a:rPr sz="2000" spc="-40"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progress</a:t>
            </a:r>
            <a:r>
              <a:rPr sz="2000" spc="-40"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with</a:t>
            </a:r>
            <a:r>
              <a:rPr sz="2000" spc="-40"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class</a:t>
            </a:r>
            <a:r>
              <a:rPr sz="2000" spc="-35"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teachers</a:t>
            </a:r>
            <a:r>
              <a:rPr sz="2000" spc="-40"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twice</a:t>
            </a:r>
            <a:r>
              <a:rPr sz="2000" spc="-50"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a</a:t>
            </a:r>
            <a:r>
              <a:rPr sz="2000" spc="-45"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year</a:t>
            </a:r>
            <a:r>
              <a:rPr sz="2000" spc="-40"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at</a:t>
            </a:r>
            <a:r>
              <a:rPr sz="2000" spc="-45" dirty="0">
                <a:latin typeface="Arial" panose="020B0604020202020204" pitchFamily="34" charset="0"/>
                <a:cs typeface="Arial" panose="020B0604020202020204" pitchFamily="34" charset="0"/>
              </a:rPr>
              <a:t> </a:t>
            </a:r>
            <a:r>
              <a:rPr sz="2000" spc="-10" dirty="0">
                <a:latin typeface="Arial" panose="020B0604020202020204" pitchFamily="34" charset="0"/>
                <a:cs typeface="Arial" panose="020B0604020202020204" pitchFamily="34" charset="0"/>
              </a:rPr>
              <a:t>parent </a:t>
            </a:r>
            <a:r>
              <a:rPr sz="2000" dirty="0">
                <a:latin typeface="Arial" panose="020B0604020202020204" pitchFamily="34" charset="0"/>
                <a:cs typeface="Arial" panose="020B0604020202020204" pitchFamily="34" charset="0"/>
              </a:rPr>
              <a:t>consultations</a:t>
            </a:r>
            <a:r>
              <a:rPr sz="2000" spc="-55"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and</a:t>
            </a:r>
            <a:r>
              <a:rPr sz="2000" spc="-55"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SEND</a:t>
            </a:r>
            <a:r>
              <a:rPr sz="2000" spc="-55"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meetings</a:t>
            </a:r>
            <a:r>
              <a:rPr sz="2000" spc="-50"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with</a:t>
            </a:r>
            <a:r>
              <a:rPr sz="2000" spc="-55" dirty="0">
                <a:latin typeface="Arial" panose="020B0604020202020204" pitchFamily="34" charset="0"/>
                <a:cs typeface="Arial" panose="020B0604020202020204" pitchFamily="34" charset="0"/>
              </a:rPr>
              <a:t> </a:t>
            </a:r>
            <a:r>
              <a:rPr sz="2000" dirty="0">
                <a:latin typeface="Arial" panose="020B0604020202020204" pitchFamily="34" charset="0"/>
                <a:cs typeface="Arial" panose="020B0604020202020204" pitchFamily="34" charset="0"/>
              </a:rPr>
              <a:t>parents</a:t>
            </a:r>
            <a:r>
              <a:rPr sz="2000" spc="-55" dirty="0">
                <a:latin typeface="Arial" panose="020B0604020202020204" pitchFamily="34" charset="0"/>
                <a:cs typeface="Arial" panose="020B0604020202020204" pitchFamily="34" charset="0"/>
              </a:rPr>
              <a:t> </a:t>
            </a:r>
            <a:r>
              <a:rPr lang="en-GB" sz="2000" dirty="0">
                <a:latin typeface="Arial" panose="020B0604020202020204" pitchFamily="34" charset="0"/>
                <a:cs typeface="Arial" panose="020B0604020202020204" pitchFamily="34" charset="0"/>
              </a:rPr>
              <a:t>are offered at IEP Review points </a:t>
            </a:r>
            <a:r>
              <a:rPr sz="2000" spc="-10" dirty="0">
                <a:latin typeface="Arial" panose="020B0604020202020204" pitchFamily="34" charset="0"/>
                <a:cs typeface="Arial" panose="020B0604020202020204" pitchFamily="34" charset="0"/>
              </a:rPr>
              <a:t>termly.</a:t>
            </a:r>
          </a:p>
          <a:p>
            <a:pPr marL="12700">
              <a:lnSpc>
                <a:spcPct val="100000"/>
              </a:lnSpc>
              <a:spcBef>
                <a:spcPts val="885"/>
              </a:spcBef>
            </a:pPr>
            <a:r>
              <a:rPr lang="en-US" sz="2000" spc="-10" dirty="0">
                <a:latin typeface="Arial" panose="020B0604020202020204" pitchFamily="34" charset="0"/>
                <a:cs typeface="Arial" panose="020B0604020202020204" pitchFamily="34" charset="0"/>
              </a:rPr>
              <a:t>A mid year report is sent home and also a final end of year report</a:t>
            </a:r>
            <a:r>
              <a:rPr sz="2000" spc="-10" dirty="0">
                <a:latin typeface="Arial" panose="020B0604020202020204" pitchFamily="34" charset="0"/>
                <a:cs typeface="Arial" panose="020B0604020202020204" pitchFamily="34" charset="0"/>
              </a:rPr>
              <a:t>.</a:t>
            </a:r>
            <a:endParaRPr lang="en-GB" sz="2000" spc="-10" dirty="0">
              <a:latin typeface="Arial" panose="020B0604020202020204" pitchFamily="34" charset="0"/>
              <a:cs typeface="Arial" panose="020B0604020202020204" pitchFamily="34" charset="0"/>
            </a:endParaRPr>
          </a:p>
          <a:p>
            <a:pPr marL="12700">
              <a:lnSpc>
                <a:spcPct val="100000"/>
              </a:lnSpc>
              <a:spcBef>
                <a:spcPts val="885"/>
              </a:spcBef>
            </a:pPr>
            <a:endParaRPr lang="en-GB" spc="-10" dirty="0">
              <a:latin typeface="Arial" panose="020B0604020202020204" pitchFamily="34" charset="0"/>
              <a:cs typeface="Arial" panose="020B0604020202020204" pitchFamily="34" charset="0"/>
            </a:endParaRPr>
          </a:p>
          <a:p>
            <a:pPr marL="12700">
              <a:lnSpc>
                <a:spcPct val="100000"/>
              </a:lnSpc>
              <a:spcBef>
                <a:spcPts val="885"/>
              </a:spcBef>
            </a:pPr>
            <a:r>
              <a:rPr lang="en-GB" sz="2000" spc="-10" dirty="0">
                <a:latin typeface="Arial" panose="020B0604020202020204" pitchFamily="34" charset="0"/>
                <a:cs typeface="Arial" panose="020B0604020202020204" pitchFamily="34" charset="0"/>
              </a:rPr>
              <a:t>We are here to listen to any concerns you have or to talk through any questions.  Please talk to your child’s class teacher in the first instance and contact the school office or email Miss Kelly Lucking, SENDCo, if you’d like to chat things through further (</a:t>
            </a:r>
            <a:r>
              <a:rPr lang="en-GB" sz="2000" spc="-10" dirty="0">
                <a:latin typeface="Arial" panose="020B0604020202020204" pitchFamily="34" charset="0"/>
                <a:cs typeface="Arial" panose="020B0604020202020204" pitchFamily="34" charset="0"/>
                <a:hlinkClick r:id="rId2"/>
              </a:rPr>
              <a:t>Kelly.lucking@greenleek.covmat.org</a:t>
            </a:r>
            <a:r>
              <a:rPr lang="en-GB" sz="2000" spc="-10" dirty="0">
                <a:latin typeface="Arial" panose="020B0604020202020204" pitchFamily="34" charset="0"/>
                <a:cs typeface="Arial" panose="020B0604020202020204" pitchFamily="34" charset="0"/>
              </a:rPr>
              <a:t>).</a:t>
            </a:r>
          </a:p>
          <a:p>
            <a:pPr marL="12700">
              <a:lnSpc>
                <a:spcPct val="100000"/>
              </a:lnSpc>
              <a:spcBef>
                <a:spcPts val="885"/>
              </a:spcBef>
            </a:pPr>
            <a:r>
              <a:rPr lang="en-GB" sz="2000" spc="-10" dirty="0">
                <a:latin typeface="Arial" panose="020B0604020202020204" pitchFamily="34" charset="0"/>
                <a:cs typeface="Arial" panose="020B0604020202020204" pitchFamily="34" charset="0"/>
              </a:rPr>
              <a:t>We can signpost you to parent support groups, organisations and workshops. </a:t>
            </a:r>
            <a:endParaRPr sz="2000" spc="-10"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6BBCB1A8-FF3F-F29D-43F9-EBE85580ABFA}"/>
              </a:ext>
            </a:extLst>
          </p:cNvPr>
          <p:cNvPicPr>
            <a:picLocks noChangeAspect="1"/>
          </p:cNvPicPr>
          <p:nvPr/>
        </p:nvPicPr>
        <p:blipFill>
          <a:blip r:embed="rId3"/>
          <a:stretch>
            <a:fillRect/>
          </a:stretch>
        </p:blipFill>
        <p:spPr>
          <a:xfrm>
            <a:off x="8934784" y="148043"/>
            <a:ext cx="1743607" cy="1713124"/>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95988" y="426617"/>
            <a:ext cx="8869680" cy="1125855"/>
          </a:xfrm>
          <a:prstGeom prst="rect">
            <a:avLst/>
          </a:prstGeom>
        </p:spPr>
        <p:txBody>
          <a:bodyPr vert="horz" wrap="square" lIns="0" tIns="78740" rIns="0" bIns="0" rtlCol="0">
            <a:spAutoFit/>
          </a:bodyPr>
          <a:lstStyle/>
          <a:p>
            <a:pPr marL="12700" marR="5080">
              <a:lnSpc>
                <a:spcPts val="4100"/>
              </a:lnSpc>
              <a:spcBef>
                <a:spcPts val="620"/>
              </a:spcBef>
            </a:pPr>
            <a:r>
              <a:rPr sz="3800" dirty="0">
                <a:latin typeface="Arial" panose="020B0604020202020204" pitchFamily="34" charset="0"/>
                <a:cs typeface="Arial" panose="020B0604020202020204" pitchFamily="34" charset="0"/>
              </a:rPr>
              <a:t>What</a:t>
            </a:r>
            <a:r>
              <a:rPr sz="3800" spc="-125" dirty="0">
                <a:latin typeface="Arial" panose="020B0604020202020204" pitchFamily="34" charset="0"/>
                <a:cs typeface="Arial" panose="020B0604020202020204" pitchFamily="34" charset="0"/>
              </a:rPr>
              <a:t> </a:t>
            </a:r>
            <a:r>
              <a:rPr sz="3800" dirty="0">
                <a:latin typeface="Arial" panose="020B0604020202020204" pitchFamily="34" charset="0"/>
                <a:cs typeface="Arial" panose="020B0604020202020204" pitchFamily="34" charset="0"/>
              </a:rPr>
              <a:t>training</a:t>
            </a:r>
            <a:r>
              <a:rPr sz="3800" spc="-125" dirty="0">
                <a:latin typeface="Arial" panose="020B0604020202020204" pitchFamily="34" charset="0"/>
                <a:cs typeface="Arial" panose="020B0604020202020204" pitchFamily="34" charset="0"/>
              </a:rPr>
              <a:t> </a:t>
            </a:r>
            <a:r>
              <a:rPr sz="3800" dirty="0">
                <a:latin typeface="Arial" panose="020B0604020202020204" pitchFamily="34" charset="0"/>
                <a:cs typeface="Arial" panose="020B0604020202020204" pitchFamily="34" charset="0"/>
              </a:rPr>
              <a:t>is</a:t>
            </a:r>
            <a:r>
              <a:rPr sz="3800" spc="-130" dirty="0">
                <a:latin typeface="Arial" panose="020B0604020202020204" pitchFamily="34" charset="0"/>
                <a:cs typeface="Arial" panose="020B0604020202020204" pitchFamily="34" charset="0"/>
              </a:rPr>
              <a:t> </a:t>
            </a:r>
            <a:r>
              <a:rPr sz="3800" spc="-10" dirty="0">
                <a:latin typeface="Arial" panose="020B0604020202020204" pitchFamily="34" charset="0"/>
                <a:cs typeface="Arial" panose="020B0604020202020204" pitchFamily="34" charset="0"/>
              </a:rPr>
              <a:t>available</a:t>
            </a:r>
            <a:r>
              <a:rPr sz="3800" spc="-125" dirty="0">
                <a:latin typeface="Arial" panose="020B0604020202020204" pitchFamily="34" charset="0"/>
                <a:cs typeface="Arial" panose="020B0604020202020204" pitchFamily="34" charset="0"/>
              </a:rPr>
              <a:t> </a:t>
            </a:r>
            <a:r>
              <a:rPr sz="3800" dirty="0">
                <a:latin typeface="Arial" panose="020B0604020202020204" pitchFamily="34" charset="0"/>
                <a:cs typeface="Arial" panose="020B0604020202020204" pitchFamily="34" charset="0"/>
              </a:rPr>
              <a:t>to</a:t>
            </a:r>
            <a:r>
              <a:rPr sz="3800" spc="-130" dirty="0">
                <a:latin typeface="Arial" panose="020B0604020202020204" pitchFamily="34" charset="0"/>
                <a:cs typeface="Arial" panose="020B0604020202020204" pitchFamily="34" charset="0"/>
              </a:rPr>
              <a:t> </a:t>
            </a:r>
            <a:r>
              <a:rPr sz="3800" dirty="0">
                <a:latin typeface="Arial" panose="020B0604020202020204" pitchFamily="34" charset="0"/>
                <a:cs typeface="Arial" panose="020B0604020202020204" pitchFamily="34" charset="0"/>
              </a:rPr>
              <a:t>staff</a:t>
            </a:r>
            <a:r>
              <a:rPr sz="3800" spc="-125" dirty="0">
                <a:latin typeface="Arial" panose="020B0604020202020204" pitchFamily="34" charset="0"/>
                <a:cs typeface="Arial" panose="020B0604020202020204" pitchFamily="34" charset="0"/>
              </a:rPr>
              <a:t> </a:t>
            </a:r>
            <a:r>
              <a:rPr sz="3800" spc="-10" dirty="0">
                <a:latin typeface="Arial" panose="020B0604020202020204" pitchFamily="34" charset="0"/>
                <a:cs typeface="Arial" panose="020B0604020202020204" pitchFamily="34" charset="0"/>
              </a:rPr>
              <a:t>supporting SEND?</a:t>
            </a:r>
            <a:endParaRPr sz="3800" dirty="0">
              <a:latin typeface="Arial" panose="020B0604020202020204" pitchFamily="34" charset="0"/>
              <a:cs typeface="Arial" panose="020B0604020202020204" pitchFamily="34" charset="0"/>
            </a:endParaRPr>
          </a:p>
        </p:txBody>
      </p:sp>
      <p:sp>
        <p:nvSpPr>
          <p:cNvPr id="3" name="object 3"/>
          <p:cNvSpPr txBox="1"/>
          <p:nvPr/>
        </p:nvSpPr>
        <p:spPr>
          <a:xfrm>
            <a:off x="887809" y="2306310"/>
            <a:ext cx="9259491" cy="4478277"/>
          </a:xfrm>
          <a:prstGeom prst="rect">
            <a:avLst/>
          </a:prstGeom>
        </p:spPr>
        <p:txBody>
          <a:bodyPr vert="horz" wrap="square" lIns="0" tIns="76835" rIns="0" bIns="0" rtlCol="0">
            <a:spAutoFit/>
          </a:bodyPr>
          <a:lstStyle/>
          <a:p>
            <a:pPr marL="207645" indent="-194945">
              <a:lnSpc>
                <a:spcPct val="100000"/>
              </a:lnSpc>
              <a:spcBef>
                <a:spcPts val="605"/>
              </a:spcBef>
              <a:buFont typeface="Arial"/>
              <a:buChar char="•"/>
              <a:tabLst>
                <a:tab pos="207645" algn="l"/>
              </a:tabLst>
            </a:pPr>
            <a:r>
              <a:rPr sz="2400" dirty="0">
                <a:latin typeface="Arial" panose="020B0604020202020204" pitchFamily="34" charset="0"/>
                <a:cs typeface="Arial" panose="020B0604020202020204" pitchFamily="34" charset="0"/>
              </a:rPr>
              <a:t>All</a:t>
            </a:r>
            <a:r>
              <a:rPr sz="2400" spc="-7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staff</a:t>
            </a:r>
            <a:r>
              <a:rPr sz="2400" spc="-7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have</a:t>
            </a:r>
            <a:r>
              <a:rPr sz="2400" spc="-70"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safeguarding</a:t>
            </a:r>
            <a:r>
              <a:rPr sz="2400" spc="-75"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training.</a:t>
            </a:r>
            <a:endParaRPr sz="2400" dirty="0">
              <a:latin typeface="Arial" panose="020B0604020202020204" pitchFamily="34" charset="0"/>
              <a:cs typeface="Arial" panose="020B0604020202020204" pitchFamily="34" charset="0"/>
            </a:endParaRPr>
          </a:p>
          <a:p>
            <a:pPr marL="207645" indent="-194945">
              <a:lnSpc>
                <a:spcPct val="100000"/>
              </a:lnSpc>
              <a:spcBef>
                <a:spcPts val="500"/>
              </a:spcBef>
              <a:buFont typeface="Arial"/>
              <a:buChar char="•"/>
              <a:tabLst>
                <a:tab pos="207645" algn="l"/>
              </a:tabLst>
            </a:pPr>
            <a:r>
              <a:rPr sz="2400" dirty="0">
                <a:latin typeface="Arial" panose="020B0604020202020204" pitchFamily="34" charset="0"/>
                <a:cs typeface="Arial" panose="020B0604020202020204" pitchFamily="34" charset="0"/>
              </a:rPr>
              <a:t>Our</a:t>
            </a:r>
            <a:r>
              <a:rPr sz="2400" spc="-2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school</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SENDCo</a:t>
            </a:r>
            <a:r>
              <a:rPr sz="2400" spc="-2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is</a:t>
            </a:r>
            <a:r>
              <a:rPr sz="2400" spc="-1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qualified</a:t>
            </a:r>
            <a:r>
              <a:rPr sz="2400" spc="-1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and</a:t>
            </a:r>
            <a:r>
              <a:rPr sz="2400" spc="-1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is</a:t>
            </a:r>
            <a:r>
              <a:rPr sz="2400" spc="-10" dirty="0">
                <a:latin typeface="Arial" panose="020B0604020202020204" pitchFamily="34" charset="0"/>
                <a:cs typeface="Arial" panose="020B0604020202020204" pitchFamily="34" charset="0"/>
              </a:rPr>
              <a:t> experienced</a:t>
            </a:r>
            <a:r>
              <a:rPr sz="2400" spc="-1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in</a:t>
            </a:r>
            <a:r>
              <a:rPr sz="2400" spc="-1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this</a:t>
            </a:r>
            <a:r>
              <a:rPr sz="2400" spc="-10" dirty="0">
                <a:latin typeface="Arial" panose="020B0604020202020204" pitchFamily="34" charset="0"/>
                <a:cs typeface="Arial" panose="020B0604020202020204" pitchFamily="34" charset="0"/>
              </a:rPr>
              <a:t> field.</a:t>
            </a:r>
            <a:endParaRPr sz="2400" dirty="0">
              <a:latin typeface="Arial" panose="020B0604020202020204" pitchFamily="34" charset="0"/>
              <a:cs typeface="Arial" panose="020B0604020202020204" pitchFamily="34" charset="0"/>
            </a:endParaRPr>
          </a:p>
          <a:p>
            <a:pPr marL="207010" marR="5080" indent="-194945">
              <a:lnSpc>
                <a:spcPct val="90400"/>
              </a:lnSpc>
              <a:spcBef>
                <a:spcPts val="900"/>
              </a:spcBef>
              <a:buFont typeface="Arial"/>
              <a:buChar char="•"/>
              <a:tabLst>
                <a:tab pos="208915" algn="l"/>
                <a:tab pos="4706620" algn="l"/>
              </a:tabLst>
            </a:pPr>
            <a:r>
              <a:rPr sz="2400" dirty="0">
                <a:latin typeface="Arial" panose="020B0604020202020204" pitchFamily="34" charset="0"/>
                <a:cs typeface="Arial" panose="020B0604020202020204" pitchFamily="34" charset="0"/>
              </a:rPr>
              <a:t>All</a:t>
            </a:r>
            <a:r>
              <a:rPr sz="2400" spc="-5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our</a:t>
            </a:r>
            <a:r>
              <a:rPr sz="2400" spc="-5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teachers</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hold</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Qualified</a:t>
            </a:r>
            <a:r>
              <a:rPr sz="2400" spc="-45" dirty="0">
                <a:latin typeface="Arial" panose="020B0604020202020204" pitchFamily="34" charset="0"/>
                <a:cs typeface="Arial" panose="020B0604020202020204" pitchFamily="34" charset="0"/>
              </a:rPr>
              <a:t> </a:t>
            </a:r>
            <a:r>
              <a:rPr sz="2400" spc="-30" dirty="0">
                <a:latin typeface="Arial" panose="020B0604020202020204" pitchFamily="34" charset="0"/>
                <a:cs typeface="Arial" panose="020B0604020202020204" pitchFamily="34" charset="0"/>
              </a:rPr>
              <a:t>Teacher</a:t>
            </a:r>
            <a:r>
              <a:rPr sz="2400" spc="-5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status,</a:t>
            </a:r>
            <a:r>
              <a:rPr sz="2400" spc="-5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and</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they</a:t>
            </a:r>
            <a:r>
              <a:rPr sz="2400" spc="-55"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receive </a:t>
            </a:r>
            <a:r>
              <a:rPr sz="2400" dirty="0">
                <a:latin typeface="Arial" panose="020B0604020202020204" pitchFamily="34" charset="0"/>
                <a:cs typeface="Arial" panose="020B0604020202020204" pitchFamily="34" charset="0"/>
              </a:rPr>
              <a:t>training</a:t>
            </a:r>
            <a:r>
              <a:rPr sz="2400" spc="-6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across</a:t>
            </a:r>
            <a:r>
              <a:rPr sz="2400" spc="-5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each</a:t>
            </a:r>
            <a:r>
              <a:rPr sz="2400" spc="-5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academic</a:t>
            </a:r>
            <a:r>
              <a:rPr sz="2400" spc="-60"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year.</a:t>
            </a:r>
            <a:r>
              <a:rPr lang="en-US" sz="2400" spc="-1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We</a:t>
            </a:r>
            <a:r>
              <a:rPr sz="2400" spc="-8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keep</a:t>
            </a:r>
            <a:r>
              <a:rPr sz="2400" spc="-7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a:t>
            </a:r>
            <a:r>
              <a:rPr sz="2400" spc="-7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record</a:t>
            </a:r>
            <a:r>
              <a:rPr sz="2400" spc="-7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of</a:t>
            </a:r>
            <a:r>
              <a:rPr sz="2400" spc="-75"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ongoing training.</a:t>
            </a:r>
            <a:endParaRPr sz="2400" dirty="0">
              <a:latin typeface="Arial" panose="020B0604020202020204" pitchFamily="34" charset="0"/>
              <a:cs typeface="Arial" panose="020B0604020202020204" pitchFamily="34" charset="0"/>
            </a:endParaRPr>
          </a:p>
          <a:p>
            <a:pPr marL="207645" indent="-194945">
              <a:lnSpc>
                <a:spcPct val="100000"/>
              </a:lnSpc>
              <a:spcBef>
                <a:spcPts val="600"/>
              </a:spcBef>
              <a:buFont typeface="Arial"/>
              <a:buChar char="•"/>
              <a:tabLst>
                <a:tab pos="207645" algn="l"/>
              </a:tabLst>
            </a:pPr>
            <a:r>
              <a:rPr sz="2400" dirty="0">
                <a:latin typeface="Arial" panose="020B0604020202020204" pitchFamily="34" charset="0"/>
                <a:cs typeface="Arial" panose="020B0604020202020204" pitchFamily="34" charset="0"/>
              </a:rPr>
              <a:t>Some</a:t>
            </a:r>
            <a:r>
              <a:rPr sz="2400" spc="-5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of</a:t>
            </a:r>
            <a:r>
              <a:rPr sz="2400" spc="-5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our</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staff</a:t>
            </a:r>
            <a:r>
              <a:rPr sz="2400" spc="-5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are</a:t>
            </a:r>
            <a:r>
              <a:rPr sz="2400" spc="-5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trained</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in</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specific</a:t>
            </a:r>
            <a:r>
              <a:rPr sz="2400" spc="-45"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interventions.</a:t>
            </a:r>
            <a:endParaRPr sz="2400" dirty="0">
              <a:latin typeface="Arial" panose="020B0604020202020204" pitchFamily="34" charset="0"/>
              <a:cs typeface="Arial" panose="020B0604020202020204" pitchFamily="34" charset="0"/>
            </a:endParaRPr>
          </a:p>
          <a:p>
            <a:pPr marL="207645" indent="-194945">
              <a:lnSpc>
                <a:spcPct val="100000"/>
              </a:lnSpc>
              <a:spcBef>
                <a:spcPts val="530"/>
              </a:spcBef>
              <a:buFont typeface="Arial"/>
              <a:buChar char="•"/>
              <a:tabLst>
                <a:tab pos="207645" algn="l"/>
              </a:tabLst>
            </a:pPr>
            <a:r>
              <a:rPr sz="2400" dirty="0">
                <a:latin typeface="Arial" panose="020B0604020202020204" pitchFamily="34" charset="0"/>
                <a:cs typeface="Arial" panose="020B0604020202020204" pitchFamily="34" charset="0"/>
              </a:rPr>
              <a:t>All</a:t>
            </a:r>
            <a:r>
              <a:rPr sz="2400" spc="-7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staff</a:t>
            </a:r>
            <a:r>
              <a:rPr sz="2400" spc="-7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are</a:t>
            </a:r>
            <a:r>
              <a:rPr sz="2400" spc="-70" dirty="0">
                <a:latin typeface="Arial" panose="020B0604020202020204" pitchFamily="34" charset="0"/>
                <a:cs typeface="Arial" panose="020B0604020202020204" pitchFamily="34" charset="0"/>
              </a:rPr>
              <a:t> </a:t>
            </a:r>
            <a:r>
              <a:rPr sz="2400" spc="-50" dirty="0">
                <a:latin typeface="Arial" panose="020B0604020202020204" pitchFamily="34" charset="0"/>
                <a:cs typeface="Arial" panose="020B0604020202020204" pitchFamily="34" charset="0"/>
              </a:rPr>
              <a:t>Team</a:t>
            </a:r>
            <a:r>
              <a:rPr sz="2400" spc="-65" dirty="0">
                <a:latin typeface="Arial" panose="020B0604020202020204" pitchFamily="34" charset="0"/>
                <a:cs typeface="Arial" panose="020B0604020202020204" pitchFamily="34" charset="0"/>
              </a:rPr>
              <a:t> </a:t>
            </a:r>
            <a:r>
              <a:rPr sz="2400" spc="-35" dirty="0">
                <a:latin typeface="Arial" panose="020B0604020202020204" pitchFamily="34" charset="0"/>
                <a:cs typeface="Arial" panose="020B0604020202020204" pitchFamily="34" charset="0"/>
              </a:rPr>
              <a:t>Teach</a:t>
            </a:r>
            <a:r>
              <a:rPr sz="2400" spc="-60"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trained.</a:t>
            </a:r>
            <a:endParaRPr lang="en-US" sz="2400" spc="-10" dirty="0">
              <a:latin typeface="Arial" panose="020B0604020202020204" pitchFamily="34" charset="0"/>
              <a:cs typeface="Arial" panose="020B0604020202020204" pitchFamily="34" charset="0"/>
            </a:endParaRPr>
          </a:p>
          <a:p>
            <a:pPr marL="207645" indent="-194945">
              <a:lnSpc>
                <a:spcPct val="100000"/>
              </a:lnSpc>
              <a:spcBef>
                <a:spcPts val="530"/>
              </a:spcBef>
              <a:buFont typeface="Arial"/>
              <a:buChar char="•"/>
              <a:tabLst>
                <a:tab pos="207645" algn="l"/>
              </a:tabLst>
            </a:pPr>
            <a:r>
              <a:rPr lang="en-GB" sz="2400" spc="-10" dirty="0">
                <a:latin typeface="Arial" panose="020B0604020202020204" pitchFamily="34" charset="0"/>
                <a:cs typeface="Arial" panose="020B0604020202020204" pitchFamily="34" charset="0"/>
              </a:rPr>
              <a:t>All staff receive training on how best to support children with SEND</a:t>
            </a:r>
            <a:r>
              <a:rPr lang="en-GB" sz="2400" spc="-10" dirty="0">
                <a:latin typeface="Calibri"/>
                <a:cs typeface="Calibri"/>
              </a:rPr>
              <a:t>.</a:t>
            </a:r>
          </a:p>
          <a:p>
            <a:pPr marL="207645" indent="-194945">
              <a:lnSpc>
                <a:spcPct val="100000"/>
              </a:lnSpc>
              <a:spcBef>
                <a:spcPts val="530"/>
              </a:spcBef>
              <a:buFont typeface="Arial"/>
              <a:buChar char="•"/>
              <a:tabLst>
                <a:tab pos="207645" algn="l"/>
              </a:tabLst>
            </a:pPr>
            <a:r>
              <a:rPr lang="en-GB" sz="2400" spc="-10" dirty="0">
                <a:latin typeface="Arial" panose="020B0604020202020204" pitchFamily="34" charset="0"/>
                <a:cs typeface="Arial" panose="020B0604020202020204" pitchFamily="34" charset="0"/>
              </a:rPr>
              <a:t>Our SENDCo works alongside the Head of School to develop a training plan for staff linked to identified areas of need in school and aligns with our provision map.</a:t>
            </a:r>
            <a:endParaRPr sz="24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CB2CFB1D-E6B7-D538-95B8-7B9736E2D169}"/>
              </a:ext>
            </a:extLst>
          </p:cNvPr>
          <p:cNvPicPr>
            <a:picLocks noChangeAspect="1"/>
          </p:cNvPicPr>
          <p:nvPr/>
        </p:nvPicPr>
        <p:blipFill>
          <a:blip r:embed="rId2"/>
          <a:stretch>
            <a:fillRect/>
          </a:stretch>
        </p:blipFill>
        <p:spPr>
          <a:xfrm>
            <a:off x="8470900" y="216267"/>
            <a:ext cx="1743607" cy="1713124"/>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22320" y="523239"/>
            <a:ext cx="7887891" cy="1125855"/>
          </a:xfrm>
          <a:prstGeom prst="rect">
            <a:avLst/>
          </a:prstGeom>
        </p:spPr>
        <p:txBody>
          <a:bodyPr vert="horz" wrap="square" lIns="0" tIns="78740" rIns="0" bIns="0" rtlCol="0">
            <a:spAutoFit/>
          </a:bodyPr>
          <a:lstStyle/>
          <a:p>
            <a:pPr marL="12700" marR="5080">
              <a:lnSpc>
                <a:spcPts val="4100"/>
              </a:lnSpc>
              <a:spcBef>
                <a:spcPts val="620"/>
              </a:spcBef>
            </a:pPr>
            <a:r>
              <a:rPr sz="3600" dirty="0">
                <a:latin typeface="Arial" panose="020B0604020202020204" pitchFamily="34" charset="0"/>
                <a:cs typeface="Arial" panose="020B0604020202020204" pitchFamily="34" charset="0"/>
              </a:rPr>
              <a:t>What</a:t>
            </a:r>
            <a:r>
              <a:rPr sz="3600" spc="-155"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extra</a:t>
            </a:r>
            <a:r>
              <a:rPr sz="3600" spc="-155"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curricular</a:t>
            </a:r>
            <a:r>
              <a:rPr sz="3600" spc="-150"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activities</a:t>
            </a:r>
            <a:r>
              <a:rPr sz="3600" spc="-160" dirty="0">
                <a:latin typeface="Arial" panose="020B0604020202020204" pitchFamily="34" charset="0"/>
                <a:cs typeface="Arial" panose="020B0604020202020204" pitchFamily="34" charset="0"/>
              </a:rPr>
              <a:t> </a:t>
            </a:r>
            <a:r>
              <a:rPr sz="3600" dirty="0">
                <a:latin typeface="Arial" panose="020B0604020202020204" pitchFamily="34" charset="0"/>
                <a:cs typeface="Arial" panose="020B0604020202020204" pitchFamily="34" charset="0"/>
              </a:rPr>
              <a:t>will</a:t>
            </a:r>
            <a:r>
              <a:rPr sz="3600" spc="-155" dirty="0">
                <a:latin typeface="Arial" panose="020B0604020202020204" pitchFamily="34" charset="0"/>
                <a:cs typeface="Arial" panose="020B0604020202020204" pitchFamily="34" charset="0"/>
              </a:rPr>
              <a:t> </a:t>
            </a:r>
            <a:r>
              <a:rPr sz="3600" spc="-25" dirty="0">
                <a:latin typeface="Arial" panose="020B0604020202020204" pitchFamily="34" charset="0"/>
                <a:cs typeface="Arial" panose="020B0604020202020204" pitchFamily="34" charset="0"/>
              </a:rPr>
              <a:t>be </a:t>
            </a:r>
            <a:r>
              <a:rPr sz="3600" spc="-10" dirty="0">
                <a:latin typeface="Arial" panose="020B0604020202020204" pitchFamily="34" charset="0"/>
                <a:cs typeface="Arial" panose="020B0604020202020204" pitchFamily="34" charset="0"/>
              </a:rPr>
              <a:t>available</a:t>
            </a:r>
            <a:r>
              <a:rPr lang="en-US" sz="3600" spc="-10" dirty="0">
                <a:latin typeface="Arial" panose="020B0604020202020204" pitchFamily="34" charset="0"/>
                <a:cs typeface="Arial" panose="020B0604020202020204" pitchFamily="34" charset="0"/>
              </a:rPr>
              <a:t> for my child</a:t>
            </a:r>
            <a:r>
              <a:rPr sz="3600" spc="-10" dirty="0">
                <a:latin typeface="Arial" panose="020B0604020202020204" pitchFamily="34" charset="0"/>
                <a:cs typeface="Arial" panose="020B0604020202020204" pitchFamily="34" charset="0"/>
              </a:rPr>
              <a:t>?</a:t>
            </a:r>
            <a:endParaRPr sz="3600" dirty="0">
              <a:latin typeface="Arial" panose="020B0604020202020204" pitchFamily="34" charset="0"/>
              <a:cs typeface="Arial" panose="020B0604020202020204" pitchFamily="34" charset="0"/>
            </a:endParaRPr>
          </a:p>
        </p:txBody>
      </p:sp>
      <p:sp>
        <p:nvSpPr>
          <p:cNvPr id="3" name="object 3"/>
          <p:cNvSpPr txBox="1"/>
          <p:nvPr/>
        </p:nvSpPr>
        <p:spPr>
          <a:xfrm>
            <a:off x="546100" y="2105025"/>
            <a:ext cx="8749030" cy="2677143"/>
          </a:xfrm>
          <a:prstGeom prst="rect">
            <a:avLst/>
          </a:prstGeom>
        </p:spPr>
        <p:txBody>
          <a:bodyPr vert="horz" wrap="square" lIns="0" tIns="10160" rIns="0" bIns="0" rtlCol="0">
            <a:spAutoFit/>
          </a:bodyPr>
          <a:lstStyle/>
          <a:p>
            <a:pPr marL="12700" marR="5080">
              <a:lnSpc>
                <a:spcPts val="3000"/>
              </a:lnSpc>
              <a:spcBef>
                <a:spcPts val="80"/>
              </a:spcBef>
            </a:pPr>
            <a:r>
              <a:rPr sz="2400" dirty="0">
                <a:latin typeface="Arial" panose="020B0604020202020204" pitchFamily="34" charset="0"/>
                <a:cs typeface="Arial" panose="020B0604020202020204" pitchFamily="34" charset="0"/>
              </a:rPr>
              <a:t>Our</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Equal</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Opportunities</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policy</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promotes</a:t>
            </a:r>
            <a:r>
              <a:rPr sz="2400" spc="-30"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involvement</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of</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all</a:t>
            </a:r>
            <a:r>
              <a:rPr sz="2400" spc="-45" dirty="0">
                <a:latin typeface="Arial" panose="020B0604020202020204" pitchFamily="34" charset="0"/>
                <a:cs typeface="Arial" panose="020B0604020202020204" pitchFamily="34" charset="0"/>
              </a:rPr>
              <a:t> </a:t>
            </a:r>
            <a:r>
              <a:rPr sz="2400" spc="-25" dirty="0">
                <a:latin typeface="Arial" panose="020B0604020202020204" pitchFamily="34" charset="0"/>
                <a:cs typeface="Arial" panose="020B0604020202020204" pitchFamily="34" charset="0"/>
              </a:rPr>
              <a:t>our </a:t>
            </a:r>
            <a:r>
              <a:rPr sz="2400" dirty="0">
                <a:latin typeface="Arial" panose="020B0604020202020204" pitchFamily="34" charset="0"/>
                <a:cs typeface="Arial" panose="020B0604020202020204" pitchFamily="34" charset="0"/>
              </a:rPr>
              <a:t>learners</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in</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all</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aspects</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of</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the</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curriculum</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including</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activities</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outside</a:t>
            </a:r>
            <a:r>
              <a:rPr sz="2400" spc="-40" dirty="0">
                <a:latin typeface="Arial" panose="020B0604020202020204" pitchFamily="34" charset="0"/>
                <a:cs typeface="Arial" panose="020B0604020202020204" pitchFamily="34" charset="0"/>
              </a:rPr>
              <a:t> </a:t>
            </a:r>
            <a:r>
              <a:rPr sz="2400" spc="-25" dirty="0">
                <a:latin typeface="Arial" panose="020B0604020202020204" pitchFamily="34" charset="0"/>
                <a:cs typeface="Arial" panose="020B0604020202020204" pitchFamily="34" charset="0"/>
              </a:rPr>
              <a:t>the </a:t>
            </a:r>
            <a:r>
              <a:rPr sz="2400" dirty="0">
                <a:latin typeface="Arial" panose="020B0604020202020204" pitchFamily="34" charset="0"/>
                <a:cs typeface="Arial" panose="020B0604020202020204" pitchFamily="34" charset="0"/>
              </a:rPr>
              <a:t>classroom.</a:t>
            </a:r>
            <a:r>
              <a:rPr sz="2400" spc="-5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Where</a:t>
            </a:r>
            <a:r>
              <a:rPr sz="2400" spc="-6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there</a:t>
            </a:r>
            <a:r>
              <a:rPr sz="2400" spc="-6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are</a:t>
            </a:r>
            <a:r>
              <a:rPr sz="2400" spc="-6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concerns</a:t>
            </a:r>
            <a:r>
              <a:rPr sz="2400" spc="-5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for</a:t>
            </a:r>
            <a:r>
              <a:rPr sz="2400" spc="-60"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safety</a:t>
            </a:r>
            <a:r>
              <a:rPr sz="2400" spc="-6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and</a:t>
            </a:r>
            <a:r>
              <a:rPr sz="2400" spc="-5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access,</a:t>
            </a:r>
            <a:r>
              <a:rPr sz="2400" spc="-55" dirty="0">
                <a:latin typeface="Arial" panose="020B0604020202020204" pitchFamily="34" charset="0"/>
                <a:cs typeface="Arial" panose="020B0604020202020204" pitchFamily="34" charset="0"/>
              </a:rPr>
              <a:t> </a:t>
            </a:r>
            <a:r>
              <a:rPr sz="2400" spc="-50" dirty="0">
                <a:latin typeface="Arial" panose="020B0604020202020204" pitchFamily="34" charset="0"/>
                <a:cs typeface="Arial" panose="020B0604020202020204" pitchFamily="34" charset="0"/>
              </a:rPr>
              <a:t>a </a:t>
            </a:r>
            <a:r>
              <a:rPr sz="2400" dirty="0">
                <a:latin typeface="Arial" panose="020B0604020202020204" pitchFamily="34" charset="0"/>
                <a:cs typeface="Arial" panose="020B0604020202020204" pitchFamily="34" charset="0"/>
              </a:rPr>
              <a:t>personalised</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risk</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assessment</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is</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carried</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out</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to</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consider</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if</a:t>
            </a:r>
            <a:r>
              <a:rPr sz="2400" spc="-40"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reasonable </a:t>
            </a:r>
            <a:r>
              <a:rPr sz="2400" dirty="0">
                <a:latin typeface="Arial" panose="020B0604020202020204" pitchFamily="34" charset="0"/>
                <a:cs typeface="Arial" panose="020B0604020202020204" pitchFamily="34" charset="0"/>
              </a:rPr>
              <a:t>adjustments</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can</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be</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met</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to</a:t>
            </a:r>
            <a:r>
              <a:rPr sz="2400" spc="-3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meet</a:t>
            </a:r>
            <a:r>
              <a:rPr sz="2400" spc="-4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any</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additional</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needs.</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If</a:t>
            </a:r>
            <a:r>
              <a:rPr sz="2400" spc="-45"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appropriate, parents/carers</a:t>
            </a:r>
            <a:r>
              <a:rPr sz="2400" spc="-5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will</a:t>
            </a:r>
            <a:r>
              <a:rPr sz="2400" spc="-5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be</a:t>
            </a:r>
            <a:r>
              <a:rPr sz="2400" spc="-5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consulted</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and</a:t>
            </a:r>
            <a:r>
              <a:rPr sz="2400" spc="-45"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involved</a:t>
            </a:r>
            <a:r>
              <a:rPr sz="2400" spc="-4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in</a:t>
            </a:r>
            <a:r>
              <a:rPr sz="2400" spc="-50"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planning.</a:t>
            </a:r>
            <a:endParaRPr sz="24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4DDF7761-D256-DB3C-2660-EBD9F6287F8A}"/>
              </a:ext>
            </a:extLst>
          </p:cNvPr>
          <p:cNvPicPr>
            <a:picLocks noChangeAspect="1"/>
          </p:cNvPicPr>
          <p:nvPr/>
        </p:nvPicPr>
        <p:blipFill>
          <a:blip r:embed="rId2"/>
          <a:stretch>
            <a:fillRect/>
          </a:stretch>
        </p:blipFill>
        <p:spPr>
          <a:xfrm>
            <a:off x="8547100" y="229605"/>
            <a:ext cx="1743607" cy="1713124"/>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22320" y="523239"/>
            <a:ext cx="7887891" cy="1656864"/>
          </a:xfrm>
          <a:prstGeom prst="rect">
            <a:avLst/>
          </a:prstGeom>
        </p:spPr>
        <p:txBody>
          <a:bodyPr vert="horz" wrap="square" lIns="0" tIns="78740" rIns="0" bIns="0" rtlCol="0">
            <a:spAutoFit/>
          </a:bodyPr>
          <a:lstStyle/>
          <a:p>
            <a:pPr marL="12700" marR="5080">
              <a:lnSpc>
                <a:spcPts val="4100"/>
              </a:lnSpc>
              <a:spcBef>
                <a:spcPts val="620"/>
              </a:spcBef>
            </a:pPr>
            <a:r>
              <a:rPr lang="en-US" sz="3600" dirty="0">
                <a:latin typeface="Arial" panose="020B0604020202020204" pitchFamily="34" charset="0"/>
                <a:cs typeface="Arial" panose="020B0604020202020204" pitchFamily="34" charset="0"/>
              </a:rPr>
              <a:t>How does the academy support children who have SEND and are Looked after?</a:t>
            </a:r>
            <a:endParaRPr sz="36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4DDF7761-D256-DB3C-2660-EBD9F6287F8A}"/>
              </a:ext>
            </a:extLst>
          </p:cNvPr>
          <p:cNvPicPr>
            <a:picLocks noChangeAspect="1"/>
          </p:cNvPicPr>
          <p:nvPr/>
        </p:nvPicPr>
        <p:blipFill>
          <a:blip r:embed="rId2"/>
          <a:stretch>
            <a:fillRect/>
          </a:stretch>
        </p:blipFill>
        <p:spPr>
          <a:xfrm>
            <a:off x="8547100" y="229605"/>
            <a:ext cx="1743607" cy="1713124"/>
          </a:xfrm>
          <a:prstGeom prst="rect">
            <a:avLst/>
          </a:prstGeom>
        </p:spPr>
      </p:pic>
      <p:sp>
        <p:nvSpPr>
          <p:cNvPr id="3" name="object 3">
            <a:extLst>
              <a:ext uri="{FF2B5EF4-FFF2-40B4-BE49-F238E27FC236}">
                <a16:creationId xmlns:a16="http://schemas.microsoft.com/office/drawing/2014/main" id="{0D7BE910-07F5-47B0-ABB9-5F6E7881F69E}"/>
              </a:ext>
            </a:extLst>
          </p:cNvPr>
          <p:cNvSpPr txBox="1">
            <a:spLocks noGrp="1"/>
          </p:cNvSpPr>
          <p:nvPr>
            <p:ph type="body" idx="1"/>
          </p:nvPr>
        </p:nvSpPr>
        <p:spPr>
          <a:xfrm>
            <a:off x="450260" y="2486025"/>
            <a:ext cx="9259491" cy="2292422"/>
          </a:xfrm>
          <a:prstGeom prst="rect">
            <a:avLst/>
          </a:prstGeom>
        </p:spPr>
        <p:txBody>
          <a:bodyPr vert="horz" wrap="square" lIns="0" tIns="10160" rIns="0" bIns="0" rtlCol="0">
            <a:spAutoFit/>
          </a:bodyPr>
          <a:lstStyle/>
          <a:p>
            <a:pPr marL="12700" marR="5080">
              <a:lnSpc>
                <a:spcPts val="3000"/>
              </a:lnSpc>
              <a:spcBef>
                <a:spcPts val="80"/>
              </a:spcBef>
            </a:pPr>
            <a:r>
              <a:rPr lang="en-US" dirty="0">
                <a:latin typeface="Arial" panose="020B0604020202020204" pitchFamily="34" charset="0"/>
                <a:cs typeface="Arial" panose="020B0604020202020204" pitchFamily="34" charset="0"/>
              </a:rPr>
              <a:t>Miss Kelly Lucking, SENDCo, is also our Designated Teacher for children who are Looked After or Previously Looked After.  She works with Warwickshire Virtual School to ensure children who are Looked After have their needs met via additional support plans.  Where a child also has SEND, the additional support plans will have targets in line with IEP targets. </a:t>
            </a:r>
            <a:endParaRPr spc="-1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033083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ctrTitle"/>
          </p:nvPr>
        </p:nvSpPr>
        <p:spPr>
          <a:xfrm>
            <a:off x="546100" y="504825"/>
            <a:ext cx="7583091" cy="597599"/>
          </a:xfrm>
          <a:prstGeom prst="rect">
            <a:avLst/>
          </a:prstGeom>
        </p:spPr>
        <p:txBody>
          <a:bodyPr vert="horz" wrap="square" lIns="0" tIns="12700" rIns="0" bIns="0" rtlCol="0">
            <a:spAutoFit/>
          </a:bodyPr>
          <a:lstStyle/>
          <a:p>
            <a:pPr marL="12700">
              <a:lnSpc>
                <a:spcPct val="100000"/>
              </a:lnSpc>
              <a:spcBef>
                <a:spcPts val="100"/>
              </a:spcBef>
            </a:pPr>
            <a:r>
              <a:rPr sz="3800" dirty="0">
                <a:latin typeface="Arial" panose="020B0604020202020204" pitchFamily="34" charset="0"/>
                <a:cs typeface="Arial" panose="020B0604020202020204" pitchFamily="34" charset="0"/>
              </a:rPr>
              <a:t>How</a:t>
            </a:r>
            <a:r>
              <a:rPr sz="3800" spc="-110" dirty="0">
                <a:latin typeface="Arial" panose="020B0604020202020204" pitchFamily="34" charset="0"/>
                <a:cs typeface="Arial" panose="020B0604020202020204" pitchFamily="34" charset="0"/>
              </a:rPr>
              <a:t> </a:t>
            </a:r>
            <a:r>
              <a:rPr sz="3800" dirty="0">
                <a:latin typeface="Arial" panose="020B0604020202020204" pitchFamily="34" charset="0"/>
                <a:cs typeface="Arial" panose="020B0604020202020204" pitchFamily="34" charset="0"/>
              </a:rPr>
              <a:t>are</a:t>
            </a:r>
            <a:r>
              <a:rPr sz="3800" spc="-105" dirty="0">
                <a:latin typeface="Arial" panose="020B0604020202020204" pitchFamily="34" charset="0"/>
                <a:cs typeface="Arial" panose="020B0604020202020204" pitchFamily="34" charset="0"/>
              </a:rPr>
              <a:t> </a:t>
            </a:r>
            <a:r>
              <a:rPr sz="3800" dirty="0">
                <a:latin typeface="Arial" panose="020B0604020202020204" pitchFamily="34" charset="0"/>
                <a:cs typeface="Arial" panose="020B0604020202020204" pitchFamily="34" charset="0"/>
              </a:rPr>
              <a:t>complaints</a:t>
            </a:r>
            <a:r>
              <a:rPr sz="3800" spc="-105" dirty="0">
                <a:latin typeface="Arial" panose="020B0604020202020204" pitchFamily="34" charset="0"/>
                <a:cs typeface="Arial" panose="020B0604020202020204" pitchFamily="34" charset="0"/>
              </a:rPr>
              <a:t> </a:t>
            </a:r>
            <a:r>
              <a:rPr sz="3800" dirty="0">
                <a:latin typeface="Arial" panose="020B0604020202020204" pitchFamily="34" charset="0"/>
                <a:cs typeface="Arial" panose="020B0604020202020204" pitchFamily="34" charset="0"/>
              </a:rPr>
              <a:t>dealt</a:t>
            </a:r>
            <a:r>
              <a:rPr sz="3800" spc="-100" dirty="0">
                <a:latin typeface="Arial" panose="020B0604020202020204" pitchFamily="34" charset="0"/>
                <a:cs typeface="Arial" panose="020B0604020202020204" pitchFamily="34" charset="0"/>
              </a:rPr>
              <a:t> </a:t>
            </a:r>
            <a:r>
              <a:rPr sz="3800" spc="-10" dirty="0">
                <a:latin typeface="Arial" panose="020B0604020202020204" pitchFamily="34" charset="0"/>
                <a:cs typeface="Arial" panose="020B0604020202020204" pitchFamily="34" charset="0"/>
              </a:rPr>
              <a:t>with</a:t>
            </a:r>
            <a:r>
              <a:rPr sz="3800" spc="-10" dirty="0"/>
              <a:t>?</a:t>
            </a:r>
            <a:endParaRPr sz="3800" dirty="0"/>
          </a:p>
        </p:txBody>
      </p:sp>
      <p:sp>
        <p:nvSpPr>
          <p:cNvPr id="3" name="object 3"/>
          <p:cNvSpPr txBox="1"/>
          <p:nvPr/>
        </p:nvSpPr>
        <p:spPr>
          <a:xfrm>
            <a:off x="572655" y="1724025"/>
            <a:ext cx="8265795" cy="1535805"/>
          </a:xfrm>
          <a:prstGeom prst="rect">
            <a:avLst/>
          </a:prstGeom>
        </p:spPr>
        <p:txBody>
          <a:bodyPr vert="horz" wrap="square" lIns="0" tIns="10160" rIns="0" bIns="0" rtlCol="0">
            <a:spAutoFit/>
          </a:bodyPr>
          <a:lstStyle/>
          <a:p>
            <a:pPr marL="12700" marR="5080">
              <a:lnSpc>
                <a:spcPts val="3000"/>
              </a:lnSpc>
              <a:spcBef>
                <a:spcPts val="80"/>
              </a:spcBef>
            </a:pPr>
            <a:r>
              <a:rPr sz="2400" dirty="0">
                <a:latin typeface="Arial" panose="020B0604020202020204" pitchFamily="34" charset="0"/>
                <a:cs typeface="Arial" panose="020B0604020202020204" pitchFamily="34" charset="0"/>
              </a:rPr>
              <a:t>Complaints</a:t>
            </a:r>
            <a:r>
              <a:rPr sz="2400" spc="-2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are</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dealt</a:t>
            </a:r>
            <a:r>
              <a:rPr sz="2400" spc="-2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with</a:t>
            </a:r>
            <a:r>
              <a:rPr sz="2400" spc="-1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in</a:t>
            </a:r>
            <a:r>
              <a:rPr sz="2400" spc="-2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line</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with</a:t>
            </a:r>
            <a:r>
              <a:rPr sz="2400" spc="-1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the</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school</a:t>
            </a:r>
            <a:r>
              <a:rPr sz="2400" spc="-3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Complaints</a:t>
            </a:r>
            <a:r>
              <a:rPr sz="2400" spc="-15"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Policy </a:t>
            </a:r>
            <a:r>
              <a:rPr sz="2400" dirty="0">
                <a:latin typeface="Arial" panose="020B0604020202020204" pitchFamily="34" charset="0"/>
                <a:cs typeface="Arial" panose="020B0604020202020204" pitchFamily="34" charset="0"/>
              </a:rPr>
              <a:t>which</a:t>
            </a:r>
            <a:r>
              <a:rPr sz="2400" spc="-1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is</a:t>
            </a:r>
            <a:r>
              <a:rPr sz="2400" spc="-15"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available</a:t>
            </a:r>
            <a:r>
              <a:rPr sz="2400" spc="-2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on</a:t>
            </a:r>
            <a:r>
              <a:rPr sz="2400" spc="-1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the</a:t>
            </a:r>
            <a:r>
              <a:rPr sz="2400" spc="-2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school</a:t>
            </a:r>
            <a:r>
              <a:rPr sz="2400" spc="-20"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website</a:t>
            </a:r>
            <a:r>
              <a:rPr sz="2400" spc="-2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or</a:t>
            </a:r>
            <a:r>
              <a:rPr sz="2400" spc="-1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from</a:t>
            </a:r>
            <a:r>
              <a:rPr sz="2400" spc="-1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the</a:t>
            </a:r>
            <a:r>
              <a:rPr sz="2400" spc="-25" dirty="0">
                <a:latin typeface="Arial" panose="020B0604020202020204" pitchFamily="34" charset="0"/>
                <a:cs typeface="Arial" panose="020B0604020202020204" pitchFamily="34" charset="0"/>
              </a:rPr>
              <a:t> </a:t>
            </a:r>
            <a:r>
              <a:rPr sz="2400" dirty="0">
                <a:latin typeface="Arial" panose="020B0604020202020204" pitchFamily="34" charset="0"/>
                <a:cs typeface="Arial" panose="020B0604020202020204" pitchFamily="34" charset="0"/>
              </a:rPr>
              <a:t>School</a:t>
            </a:r>
            <a:r>
              <a:rPr sz="2400" spc="-20" dirty="0">
                <a:latin typeface="Arial" panose="020B0604020202020204" pitchFamily="34" charset="0"/>
                <a:cs typeface="Arial" panose="020B0604020202020204" pitchFamily="34" charset="0"/>
              </a:rPr>
              <a:t> </a:t>
            </a:r>
            <a:r>
              <a:rPr sz="2400" spc="-10" dirty="0">
                <a:latin typeface="Arial" panose="020B0604020202020204" pitchFamily="34" charset="0"/>
                <a:cs typeface="Arial" panose="020B0604020202020204" pitchFamily="34" charset="0"/>
              </a:rPr>
              <a:t>Office.</a:t>
            </a:r>
            <a:endParaRPr lang="en-US" sz="2400" spc="-10" dirty="0">
              <a:latin typeface="Arial" panose="020B0604020202020204" pitchFamily="34" charset="0"/>
              <a:cs typeface="Arial" panose="020B0604020202020204" pitchFamily="34" charset="0"/>
            </a:endParaRPr>
          </a:p>
          <a:p>
            <a:pPr marL="12700" marR="5080">
              <a:lnSpc>
                <a:spcPts val="3000"/>
              </a:lnSpc>
              <a:spcBef>
                <a:spcPts val="80"/>
              </a:spcBef>
            </a:pPr>
            <a:endParaRPr lang="en-GB" sz="2400" spc="-1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39D1E987-814D-ED5C-C6CA-53CEA7B214C7}"/>
              </a:ext>
            </a:extLst>
          </p:cNvPr>
          <p:cNvPicPr>
            <a:picLocks noChangeAspect="1"/>
          </p:cNvPicPr>
          <p:nvPr/>
        </p:nvPicPr>
        <p:blipFill>
          <a:blip r:embed="rId2"/>
          <a:stretch>
            <a:fillRect/>
          </a:stretch>
        </p:blipFill>
        <p:spPr>
          <a:xfrm>
            <a:off x="8403693" y="245862"/>
            <a:ext cx="1743607" cy="1713124"/>
          </a:xfrm>
          <a:prstGeom prst="rect">
            <a:avLst/>
          </a:prstGeom>
        </p:spPr>
      </p:pic>
      <p:sp>
        <p:nvSpPr>
          <p:cNvPr id="8" name="TextBox 7">
            <a:extLst>
              <a:ext uri="{FF2B5EF4-FFF2-40B4-BE49-F238E27FC236}">
                <a16:creationId xmlns:a16="http://schemas.microsoft.com/office/drawing/2014/main" id="{0A27EBD6-2D08-A67B-A625-5B7768CA9A33}"/>
              </a:ext>
            </a:extLst>
          </p:cNvPr>
          <p:cNvSpPr txBox="1"/>
          <p:nvPr/>
        </p:nvSpPr>
        <p:spPr>
          <a:xfrm>
            <a:off x="850900" y="3456355"/>
            <a:ext cx="7172960" cy="369332"/>
          </a:xfrm>
          <a:prstGeom prst="rect">
            <a:avLst/>
          </a:prstGeom>
          <a:noFill/>
        </p:spPr>
        <p:txBody>
          <a:bodyPr wrap="square">
            <a:spAutoFit/>
          </a:bodyPr>
          <a:lstStyle/>
          <a:p>
            <a:r>
              <a:rPr lang="en-GB" dirty="0">
                <a:hlinkClick r:id="rId3"/>
              </a:rPr>
              <a:t>Trust Wide Policies | All Saints Church of England Academy</a:t>
            </a:r>
            <a:endParaRPr lang="en-GB"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563C1"/>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1358BDFE817AA4599DCB4CD3C958E93" ma:contentTypeVersion="18" ma:contentTypeDescription="Create a new document." ma:contentTypeScope="" ma:versionID="85ff41e3818a198a35d182df6587be0d">
  <xsd:schema xmlns:xsd="http://www.w3.org/2001/XMLSchema" xmlns:xs="http://www.w3.org/2001/XMLSchema" xmlns:p="http://schemas.microsoft.com/office/2006/metadata/properties" xmlns:ns2="b5b9f327-ed05-43e8-92cd-c0815c3d4103" xmlns:ns3="f6fb450d-1213-44d9-93df-a573bcb14f2d" targetNamespace="http://schemas.microsoft.com/office/2006/metadata/properties" ma:root="true" ma:fieldsID="04a25589df975d22119fa7572979ba46" ns2:_="" ns3:_="">
    <xsd:import namespace="b5b9f327-ed05-43e8-92cd-c0815c3d4103"/>
    <xsd:import namespace="f6fb450d-1213-44d9-93df-a573bcb14f2d"/>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b9f327-ed05-43e8-92cd-c0815c3d4103"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8387d950-3814-45d7-bdf5-3031c2e76aec}" ma:internalName="TaxCatchAll" ma:showField="CatchAllData" ma:web="b5b9f327-ed05-43e8-92cd-c0815c3d4103">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f6fb450d-1213-44d9-93df-a573bcb14f2d"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338a6ad9-15a5-4ae6-8bc1-74100a083742"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f6fb450d-1213-44d9-93df-a573bcb14f2d">
      <Terms xmlns="http://schemas.microsoft.com/office/infopath/2007/PartnerControls"/>
    </lcf76f155ced4ddcb4097134ff3c332f>
    <TaxCatchAll xmlns="b5b9f327-ed05-43e8-92cd-c0815c3d410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2DFA55F-35A4-4671-B76F-A8F2A586417C}"/>
</file>

<file path=customXml/itemProps2.xml><?xml version="1.0" encoding="utf-8"?>
<ds:datastoreItem xmlns:ds="http://schemas.openxmlformats.org/officeDocument/2006/customXml" ds:itemID="{4CC3DE19-225C-4354-8F3E-36E58071EF1D}">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77B57DF6-7335-408E-ABE0-408FA13C7E5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1527</TotalTime>
  <Words>2376</Words>
  <Application>Microsoft Office PowerPoint</Application>
  <PresentationFormat>Custom</PresentationFormat>
  <Paragraphs>143</Paragraphs>
  <Slides>22</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Aptos</vt:lpstr>
      <vt:lpstr>Arial</vt:lpstr>
      <vt:lpstr>Calibri</vt:lpstr>
      <vt:lpstr>Office Theme</vt:lpstr>
      <vt:lpstr>All Saints’ CofE Academy SEND Information Report </vt:lpstr>
      <vt:lpstr>PowerPoint Presentation</vt:lpstr>
      <vt:lpstr>Our Vision</vt:lpstr>
      <vt:lpstr>What are the different kinds of SEND the academy caters for ?</vt:lpstr>
      <vt:lpstr>Who are our SEND staff at the academy ?</vt:lpstr>
      <vt:lpstr>What is the Local Offer ?</vt:lpstr>
      <vt:lpstr>If I am concerned about my child, what should I do?</vt:lpstr>
      <vt:lpstr>Who should I talk to if I need to know anything about my child’s SEND?</vt:lpstr>
      <vt:lpstr>If the academy are concerned about my child, what will they do?</vt:lpstr>
      <vt:lpstr>PowerPoint Presentation</vt:lpstr>
      <vt:lpstr>How do you know if my child is making progress?</vt:lpstr>
      <vt:lpstr>How will my child’s voice be heard ?</vt:lpstr>
      <vt:lpstr>Which services does the academy use to support children with SEND ?</vt:lpstr>
      <vt:lpstr>How will you support my child when they move to another year group ?</vt:lpstr>
      <vt:lpstr>How will teaching be adapted for my child?</vt:lpstr>
      <vt:lpstr>What resources are available?</vt:lpstr>
      <vt:lpstr>What is the pastoral, medical and social support available in the school to ensure my child’s well-being?</vt:lpstr>
      <vt:lpstr>What support is there for me as a parent?</vt:lpstr>
      <vt:lpstr>What training is available to staff supporting SEND?</vt:lpstr>
      <vt:lpstr>What extra curricular activities will be available for my child?</vt:lpstr>
      <vt:lpstr>How does the academy support children who have SEND and are Looked after?</vt:lpstr>
      <vt:lpstr>How are complaints dealt with?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Stretton CE Academy Information Report updated April 2023</dc:title>
  <dc:creator>Katherine Watson</dc:creator>
  <cp:lastModifiedBy>Kelly Lucking - Green Leek</cp:lastModifiedBy>
  <cp:revision>10</cp:revision>
  <dcterms:created xsi:type="dcterms:W3CDTF">2024-04-24T18:45:44Z</dcterms:created>
  <dcterms:modified xsi:type="dcterms:W3CDTF">2025-02-21T08:42:19Z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2023-04-23T00:00:00Z</vt:filetime>
  </property>
  <property fmtid="{D5CDD505-2E9C-101B-9397-08002B2CF9AE}" pid="3" name="Creator">
    <vt:lpwstr>PowerPoint</vt:lpwstr>
  </property>
  <property fmtid="{D5CDD505-2E9C-101B-9397-08002B2CF9AE}" pid="4" name="LastSaved">
    <vt:filetime>2024-04-24T00:00:00Z</vt:filetime>
  </property>
  <property fmtid="{D5CDD505-2E9C-101B-9397-08002B2CF9AE}" pid="5" name="Producer">
    <vt:lpwstr>macOS Version 13.3.1 (Build 22E261) Quartz PDFContext</vt:lpwstr>
  </property>
  <property fmtid="{D5CDD505-2E9C-101B-9397-08002B2CF9AE}" pid="6" name="ContentTypeId">
    <vt:lpwstr>0x010100C1358BDFE817AA4599DCB4CD3C958E93</vt:lpwstr>
  </property>
</Properties>
</file>